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notesMasterIdLst>
    <p:notesMasterId r:id="rId3"/>
  </p:notesMasterIdLst>
  <p:sldIdLst>
    <p:sldId id="259" r:id="rId2"/>
  </p:sldIdLst>
  <p:sldSz cx="30275213" cy="42803763"/>
  <p:notesSz cx="6858000" cy="9144000"/>
  <p:embeddedFontLst>
    <p:embeddedFont>
      <p:font typeface="Pretendard" panose="020B0600000101010101" charset="-127"/>
      <p:regular r:id="rId4"/>
      <p:bold r:id="rId5"/>
    </p:embeddedFont>
    <p:embeddedFont>
      <p:font typeface="Calibri" panose="020F0502020204030204" pitchFamily="34" charset="0"/>
      <p:regular r:id="rId6"/>
      <p:bold r:id="rId7"/>
      <p:italic r:id="rId8"/>
      <p:boldItalic r:id="rId9"/>
    </p:embeddedFont>
    <p:embeddedFont>
      <p:font typeface="Calibri Light" panose="020F0302020204030204" pitchFamily="34" charset="0"/>
      <p:regular r:id="rId10"/>
      <p:italic r:id="rId11"/>
    </p:embeddedFont>
    <p:embeddedFont>
      <p:font typeface="HyhwpEQ" panose="02030600000101010101" pitchFamily="18" charset="-127"/>
      <p:regular r:id="rId12"/>
    </p:embeddedFont>
    <p:embeddedFont>
      <p:font typeface="Sitka Display Semibold" pitchFamily="2" charset="0"/>
      <p:bold r:id="rId13"/>
      <p:boldItalic r:id="rId14"/>
    </p:embeddedFont>
    <p:embeddedFont>
      <p:font typeface="맑은 고딕" panose="020B0503020000020004" pitchFamily="50" charset="-127"/>
      <p:regular r:id="rId15"/>
      <p:bold r:id="rId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2" userDrawn="1">
          <p15:clr>
            <a:srgbClr val="A4A3A4"/>
          </p15:clr>
        </p15:guide>
        <p15:guide id="2" pos="9536" userDrawn="1">
          <p15:clr>
            <a:srgbClr val="A4A3A4"/>
          </p15:clr>
        </p15:guide>
        <p15:guide id="3" pos="94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5F"/>
    <a:srgbClr val="00317A"/>
    <a:srgbClr val="203E75"/>
    <a:srgbClr val="8FAADC"/>
    <a:srgbClr val="00409E"/>
    <a:srgbClr val="0055D2"/>
    <a:srgbClr val="0066FF"/>
    <a:srgbClr val="69C44C"/>
    <a:srgbClr val="1F4E79"/>
    <a:srgbClr val="8F8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355" autoAdjust="0"/>
    <p:restoredTop sz="96318" autoAdjust="0"/>
  </p:normalViewPr>
  <p:slideViewPr>
    <p:cSldViewPr snapToGrid="0">
      <p:cViewPr>
        <p:scale>
          <a:sx n="10" d="100"/>
          <a:sy n="10" d="100"/>
        </p:scale>
        <p:origin x="3054" y="1266"/>
      </p:cViewPr>
      <p:guideLst>
        <p:guide orient="horz" pos="13482"/>
        <p:guide pos="9536"/>
        <p:guide pos="9489"/>
      </p:guideLst>
    </p:cSldViewPr>
  </p:slideViewPr>
  <p:notesTextViewPr>
    <p:cViewPr>
      <p:scale>
        <a:sx n="1" d="1"/>
        <a:sy n="1" d="1"/>
      </p:scale>
      <p:origin x="0" y="0"/>
    </p:cViewPr>
  </p:notesTextViewPr>
  <p:gridSpacing cx="360045" cy="360045"/>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3FE16-33A9-402E-B09C-8F8F4082C354}" type="datetimeFigureOut">
              <a:rPr lang="ko-KR" altLang="en-US" smtClean="0"/>
              <a:t>2024-08-22</a:t>
            </a:fld>
            <a:endParaRPr lang="ko-KR" altLang="en-US"/>
          </a:p>
        </p:txBody>
      </p:sp>
      <p:sp>
        <p:nvSpPr>
          <p:cNvPr id="4" name="슬라이드 이미지 개체 틀 3"/>
          <p:cNvSpPr>
            <a:spLocks noGrp="1" noRot="1" noChangeAspect="1"/>
          </p:cNvSpPr>
          <p:nvPr>
            <p:ph type="sldImg" idx="2"/>
          </p:nvPr>
        </p:nvSpPr>
        <p:spPr>
          <a:xfrm>
            <a:off x="2217738" y="685800"/>
            <a:ext cx="2422525"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AAB42C-1B7F-4578-9E4B-A6D8277A2FB7}" type="slidenum">
              <a:rPr lang="ko-KR" altLang="en-US" smtClean="0"/>
              <a:t>‹#›</a:t>
            </a:fld>
            <a:endParaRPr lang="ko-KR" altLang="en-US"/>
          </a:p>
        </p:txBody>
      </p:sp>
    </p:spTree>
    <p:extLst>
      <p:ext uri="{BB962C8B-B14F-4D97-AF65-F5344CB8AC3E}">
        <p14:creationId xmlns:p14="http://schemas.microsoft.com/office/powerpoint/2010/main" val="3159894259"/>
      </p:ext>
    </p:extLst>
  </p:cSld>
  <p:clrMap bg1="lt1" tx1="dk1" bg2="lt2" tx2="dk2" accent1="accent1" accent2="accent2" accent3="accent3" accent4="accent4" accent5="accent5" accent6="accent6" hlink="hlink" folHlink="folHlink"/>
  <p:notesStyle>
    <a:lvl1pPr marL="0" algn="l" defTabSz="951890" rtl="0" eaLnBrk="1" latinLnBrk="1" hangingPunct="1">
      <a:defRPr sz="1249" kern="1200">
        <a:solidFill>
          <a:schemeClr val="tx1"/>
        </a:solidFill>
        <a:latin typeface="+mn-lt"/>
        <a:ea typeface="+mn-ea"/>
        <a:cs typeface="+mn-cs"/>
      </a:defRPr>
    </a:lvl1pPr>
    <a:lvl2pPr marL="475945" algn="l" defTabSz="951890" rtl="0" eaLnBrk="1" latinLnBrk="1" hangingPunct="1">
      <a:defRPr sz="1249" kern="1200">
        <a:solidFill>
          <a:schemeClr val="tx1"/>
        </a:solidFill>
        <a:latin typeface="+mn-lt"/>
        <a:ea typeface="+mn-ea"/>
        <a:cs typeface="+mn-cs"/>
      </a:defRPr>
    </a:lvl2pPr>
    <a:lvl3pPr marL="951890" algn="l" defTabSz="951890" rtl="0" eaLnBrk="1" latinLnBrk="1" hangingPunct="1">
      <a:defRPr sz="1249" kern="1200">
        <a:solidFill>
          <a:schemeClr val="tx1"/>
        </a:solidFill>
        <a:latin typeface="+mn-lt"/>
        <a:ea typeface="+mn-ea"/>
        <a:cs typeface="+mn-cs"/>
      </a:defRPr>
    </a:lvl3pPr>
    <a:lvl4pPr marL="1427836" algn="l" defTabSz="951890" rtl="0" eaLnBrk="1" latinLnBrk="1" hangingPunct="1">
      <a:defRPr sz="1249" kern="1200">
        <a:solidFill>
          <a:schemeClr val="tx1"/>
        </a:solidFill>
        <a:latin typeface="+mn-lt"/>
        <a:ea typeface="+mn-ea"/>
        <a:cs typeface="+mn-cs"/>
      </a:defRPr>
    </a:lvl4pPr>
    <a:lvl5pPr marL="1903781" algn="l" defTabSz="951890" rtl="0" eaLnBrk="1" latinLnBrk="1" hangingPunct="1">
      <a:defRPr sz="1249" kern="1200">
        <a:solidFill>
          <a:schemeClr val="tx1"/>
        </a:solidFill>
        <a:latin typeface="+mn-lt"/>
        <a:ea typeface="+mn-ea"/>
        <a:cs typeface="+mn-cs"/>
      </a:defRPr>
    </a:lvl5pPr>
    <a:lvl6pPr marL="2379726" algn="l" defTabSz="951890" rtl="0" eaLnBrk="1" latinLnBrk="1" hangingPunct="1">
      <a:defRPr sz="1249" kern="1200">
        <a:solidFill>
          <a:schemeClr val="tx1"/>
        </a:solidFill>
        <a:latin typeface="+mn-lt"/>
        <a:ea typeface="+mn-ea"/>
        <a:cs typeface="+mn-cs"/>
      </a:defRPr>
    </a:lvl6pPr>
    <a:lvl7pPr marL="2855671" algn="l" defTabSz="951890" rtl="0" eaLnBrk="1" latinLnBrk="1" hangingPunct="1">
      <a:defRPr sz="1249" kern="1200">
        <a:solidFill>
          <a:schemeClr val="tx1"/>
        </a:solidFill>
        <a:latin typeface="+mn-lt"/>
        <a:ea typeface="+mn-ea"/>
        <a:cs typeface="+mn-cs"/>
      </a:defRPr>
    </a:lvl7pPr>
    <a:lvl8pPr marL="3331616" algn="l" defTabSz="951890" rtl="0" eaLnBrk="1" latinLnBrk="1" hangingPunct="1">
      <a:defRPr sz="1249" kern="1200">
        <a:solidFill>
          <a:schemeClr val="tx1"/>
        </a:solidFill>
        <a:latin typeface="+mn-lt"/>
        <a:ea typeface="+mn-ea"/>
        <a:cs typeface="+mn-cs"/>
      </a:defRPr>
    </a:lvl8pPr>
    <a:lvl9pPr marL="3807562" algn="l" defTabSz="951890" rtl="0" eaLnBrk="1" latinLnBrk="1" hangingPunct="1">
      <a:defRPr sz="124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217738" y="685800"/>
            <a:ext cx="2422525" cy="3429000"/>
          </a:xfrm>
        </p:spPr>
      </p:sp>
      <p:sp>
        <p:nvSpPr>
          <p:cNvPr id="3" name="슬라이드 노트 개체 틀 2"/>
          <p:cNvSpPr>
            <a:spLocks noGrp="1"/>
          </p:cNvSpPr>
          <p:nvPr>
            <p:ph type="body" idx="1"/>
          </p:nvPr>
        </p:nvSpPr>
        <p:spPr/>
        <p:txBody>
          <a:bodyPr/>
          <a:lstStyle/>
          <a:p>
            <a:r>
              <a:rPr lang="ko-KR" altLang="en-US" dirty="0"/>
              <a:t>연구자료에 </a:t>
            </a:r>
            <a:r>
              <a:rPr lang="en-US" altLang="ko-KR" baseline="0" dirty="0"/>
              <a:t>&lt; </a:t>
            </a:r>
            <a:r>
              <a:rPr lang="ko-KR" altLang="en-US" baseline="0" dirty="0"/>
              <a:t>학습 데이터 </a:t>
            </a:r>
            <a:r>
              <a:rPr lang="en-US" altLang="ko-KR" baseline="0" dirty="0"/>
              <a:t>: 2019.10.31 / </a:t>
            </a:r>
            <a:r>
              <a:rPr lang="ko-KR" altLang="en-US" baseline="0" dirty="0"/>
              <a:t>검증 데이터 </a:t>
            </a:r>
            <a:r>
              <a:rPr lang="en-US" altLang="ko-KR" baseline="0" dirty="0"/>
              <a:t>: 2019.10.31 </a:t>
            </a:r>
            <a:r>
              <a:rPr lang="ko-KR" altLang="en-US" baseline="0" dirty="0"/>
              <a:t>이후 수집되는 교통사고 데이터 </a:t>
            </a:r>
            <a:r>
              <a:rPr lang="en-US" altLang="ko-KR" baseline="0" dirty="0"/>
              <a:t>&gt; </a:t>
            </a:r>
            <a:r>
              <a:rPr lang="ko-KR" altLang="en-US" baseline="0" dirty="0"/>
              <a:t>추가하기 </a:t>
            </a:r>
            <a:endParaRPr lang="ko-KR" altLang="en-US" dirty="0"/>
          </a:p>
        </p:txBody>
      </p:sp>
      <p:sp>
        <p:nvSpPr>
          <p:cNvPr id="4" name="슬라이드 번호 개체 틀 3"/>
          <p:cNvSpPr>
            <a:spLocks noGrp="1"/>
          </p:cNvSpPr>
          <p:nvPr>
            <p:ph type="sldNum" sz="quarter" idx="10"/>
          </p:nvPr>
        </p:nvSpPr>
        <p:spPr/>
        <p:txBody>
          <a:bodyPr/>
          <a:lstStyle/>
          <a:p>
            <a:fld id="{23F06748-C120-446B-82B6-F391B5188651}" type="slidenum">
              <a:rPr lang="ko-KR" altLang="en-US" smtClean="0"/>
              <a:t>1</a:t>
            </a:fld>
            <a:endParaRPr lang="ko-KR" altLang="en-US"/>
          </a:p>
        </p:txBody>
      </p:sp>
    </p:spTree>
    <p:extLst>
      <p:ext uri="{BB962C8B-B14F-4D97-AF65-F5344CB8AC3E}">
        <p14:creationId xmlns:p14="http://schemas.microsoft.com/office/powerpoint/2010/main" val="2417942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ko-KR" altLang="en-US"/>
              <a:t>마스터 제목 스타일 편집</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313538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24350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214253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3596308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ko-KR" altLang="en-US"/>
              <a:t>마스터 제목 스타일 편집</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solidFill>
              </a:defRPr>
            </a:lvl1pPr>
            <a:lvl2pPr marL="1513743" indent="0">
              <a:buNone/>
              <a:defRPr sz="6622">
                <a:solidFill>
                  <a:schemeClr val="tx1">
                    <a:tint val="75000"/>
                  </a:schemeClr>
                </a:solidFill>
              </a:defRPr>
            </a:lvl2pPr>
            <a:lvl3pPr marL="3027487" indent="0">
              <a:buNone/>
              <a:defRPr sz="5960">
                <a:solidFill>
                  <a:schemeClr val="tx1">
                    <a:tint val="75000"/>
                  </a:schemeClr>
                </a:solidFill>
              </a:defRPr>
            </a:lvl3pPr>
            <a:lvl4pPr marL="4541230" indent="0">
              <a:buNone/>
              <a:defRPr sz="5297">
                <a:solidFill>
                  <a:schemeClr val="tx1">
                    <a:tint val="75000"/>
                  </a:schemeClr>
                </a:solidFill>
              </a:defRPr>
            </a:lvl4pPr>
            <a:lvl5pPr marL="6054974" indent="0">
              <a:buNone/>
              <a:defRPr sz="5297">
                <a:solidFill>
                  <a:schemeClr val="tx1">
                    <a:tint val="75000"/>
                  </a:schemeClr>
                </a:solidFill>
              </a:defRPr>
            </a:lvl5pPr>
            <a:lvl6pPr marL="7568717" indent="0">
              <a:buNone/>
              <a:defRPr sz="5297">
                <a:solidFill>
                  <a:schemeClr val="tx1">
                    <a:tint val="75000"/>
                  </a:schemeClr>
                </a:solidFill>
              </a:defRPr>
            </a:lvl6pPr>
            <a:lvl7pPr marL="9082461" indent="0">
              <a:buNone/>
              <a:defRPr sz="5297">
                <a:solidFill>
                  <a:schemeClr val="tx1">
                    <a:tint val="75000"/>
                  </a:schemeClr>
                </a:solidFill>
              </a:defRPr>
            </a:lvl7pPr>
            <a:lvl8pPr marL="10596204" indent="0">
              <a:buNone/>
              <a:defRPr sz="5297">
                <a:solidFill>
                  <a:schemeClr val="tx1">
                    <a:tint val="75000"/>
                  </a:schemeClr>
                </a:solidFill>
              </a:defRPr>
            </a:lvl8pPr>
            <a:lvl9pPr marL="12109948" indent="0">
              <a:buNone/>
              <a:defRPr sz="5297">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5" name="Footer Placeholder 4"/>
          <p:cNvSpPr>
            <a:spLocks noGrp="1"/>
          </p:cNvSpPr>
          <p:nvPr>
            <p:ph type="ftr" sz="quarter" idx="11"/>
          </p:nvPr>
        </p:nvSpPr>
        <p:spPr/>
        <p:txBody>
          <a:bodyPr/>
          <a:lstStyle/>
          <a:p>
            <a:endParaRPr lang="ko-KR" altLang="en-US" dirty="0"/>
          </a:p>
        </p:txBody>
      </p:sp>
      <p:sp>
        <p:nvSpPr>
          <p:cNvPr id="6" name="Slide Number Placeholder 5"/>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85710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6" name="Footer Placeholder 5"/>
          <p:cNvSpPr>
            <a:spLocks noGrp="1"/>
          </p:cNvSpPr>
          <p:nvPr>
            <p:ph type="ftr" sz="quarter" idx="11"/>
          </p:nvPr>
        </p:nvSpPr>
        <p:spPr/>
        <p:txBody>
          <a:bodyPr/>
          <a:lstStyle/>
          <a:p>
            <a:endParaRPr lang="ko-KR" altLang="en-US" dirty="0"/>
          </a:p>
        </p:txBody>
      </p:sp>
      <p:sp>
        <p:nvSpPr>
          <p:cNvPr id="7" name="Slide Number Placeholder 6"/>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247643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2085368" y="15635264"/>
            <a:ext cx="12807832" cy="22997117"/>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15326828" y="15635264"/>
            <a:ext cx="12870909" cy="22997117"/>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8" name="Footer Placeholder 7"/>
          <p:cNvSpPr>
            <a:spLocks noGrp="1"/>
          </p:cNvSpPr>
          <p:nvPr>
            <p:ph type="ftr" sz="quarter" idx="11"/>
          </p:nvPr>
        </p:nvSpPr>
        <p:spPr/>
        <p:txBody>
          <a:bodyPr/>
          <a:lstStyle/>
          <a:p>
            <a:endParaRPr lang="ko-KR" altLang="en-US" dirty="0"/>
          </a:p>
        </p:txBody>
      </p:sp>
      <p:sp>
        <p:nvSpPr>
          <p:cNvPr id="9" name="Slide Number Placeholder 8"/>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363050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4" name="Footer Placeholder 3"/>
          <p:cNvSpPr>
            <a:spLocks noGrp="1"/>
          </p:cNvSpPr>
          <p:nvPr>
            <p:ph type="ftr" sz="quarter" idx="11"/>
          </p:nvPr>
        </p:nvSpPr>
        <p:spPr/>
        <p:txBody>
          <a:bodyPr/>
          <a:lstStyle/>
          <a:p>
            <a:endParaRPr lang="ko-KR" altLang="en-US" dirty="0"/>
          </a:p>
        </p:txBody>
      </p:sp>
      <p:sp>
        <p:nvSpPr>
          <p:cNvPr id="5" name="Slide Number Placeholder 4"/>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4008702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3" name="Footer Placeholder 2"/>
          <p:cNvSpPr>
            <a:spLocks noGrp="1"/>
          </p:cNvSpPr>
          <p:nvPr>
            <p:ph type="ftr" sz="quarter" idx="11"/>
          </p:nvPr>
        </p:nvSpPr>
        <p:spPr/>
        <p:txBody>
          <a:bodyPr/>
          <a:lstStyle/>
          <a:p>
            <a:endParaRPr lang="ko-KR" altLang="en-US" dirty="0"/>
          </a:p>
        </p:txBody>
      </p:sp>
      <p:sp>
        <p:nvSpPr>
          <p:cNvPr id="4" name="Slide Number Placeholder 3"/>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268026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ko-KR" altLang="en-US"/>
              <a:t>마스터 제목 스타일 편집</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6" name="Footer Placeholder 5"/>
          <p:cNvSpPr>
            <a:spLocks noGrp="1"/>
          </p:cNvSpPr>
          <p:nvPr>
            <p:ph type="ftr" sz="quarter" idx="11"/>
          </p:nvPr>
        </p:nvSpPr>
        <p:spPr/>
        <p:txBody>
          <a:bodyPr/>
          <a:lstStyle/>
          <a:p>
            <a:endParaRPr lang="ko-KR" altLang="en-US" dirty="0"/>
          </a:p>
        </p:txBody>
      </p:sp>
      <p:sp>
        <p:nvSpPr>
          <p:cNvPr id="7" name="Slide Number Placeholder 6"/>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1655769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53C3C875-9323-43B6-9907-56B881BF7104}" type="datetimeFigureOut">
              <a:rPr lang="ko-KR" altLang="en-US" smtClean="0"/>
              <a:t>2024-08-22</a:t>
            </a:fld>
            <a:endParaRPr lang="ko-KR" altLang="en-US" dirty="0"/>
          </a:p>
        </p:txBody>
      </p:sp>
      <p:sp>
        <p:nvSpPr>
          <p:cNvPr id="6" name="Footer Placeholder 5"/>
          <p:cNvSpPr>
            <a:spLocks noGrp="1"/>
          </p:cNvSpPr>
          <p:nvPr>
            <p:ph type="ftr" sz="quarter" idx="11"/>
          </p:nvPr>
        </p:nvSpPr>
        <p:spPr/>
        <p:txBody>
          <a:bodyPr/>
          <a:lstStyle/>
          <a:p>
            <a:endParaRPr lang="ko-KR" altLang="en-US" dirty="0"/>
          </a:p>
        </p:txBody>
      </p:sp>
      <p:sp>
        <p:nvSpPr>
          <p:cNvPr id="7" name="Slide Number Placeholder 6"/>
          <p:cNvSpPr>
            <a:spLocks noGrp="1"/>
          </p:cNvSpPr>
          <p:nvPr>
            <p:ph type="sldNum" sz="quarter" idx="12"/>
          </p:nvPr>
        </p:nvSpPr>
        <p:spPr/>
        <p:txBody>
          <a:body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411848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75000"/>
                  </a:schemeClr>
                </a:solidFill>
              </a:defRPr>
            </a:lvl1pPr>
          </a:lstStyle>
          <a:p>
            <a:fld id="{53C3C875-9323-43B6-9907-56B881BF7104}" type="datetimeFigureOut">
              <a:rPr lang="ko-KR" altLang="en-US" smtClean="0"/>
              <a:t>2024-08-22</a:t>
            </a:fld>
            <a:endParaRPr lang="ko-KR" altLang="en-US" dirty="0"/>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75000"/>
                  </a:schemeClr>
                </a:solidFill>
              </a:defRPr>
            </a:lvl1pPr>
          </a:lstStyle>
          <a:p>
            <a:endParaRPr lang="ko-KR" altLang="en-US" dirty="0"/>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75000"/>
                  </a:schemeClr>
                </a:solidFill>
              </a:defRPr>
            </a:lvl1pPr>
          </a:lstStyle>
          <a:p>
            <a:fld id="{3884EF32-B610-476B-9968-163AD0BD1DA9}" type="slidenum">
              <a:rPr lang="ko-KR" altLang="en-US" smtClean="0"/>
              <a:t>‹#›</a:t>
            </a:fld>
            <a:endParaRPr lang="ko-KR" altLang="en-US" dirty="0"/>
          </a:p>
        </p:txBody>
      </p:sp>
    </p:spTree>
    <p:extLst>
      <p:ext uri="{BB962C8B-B14F-4D97-AF65-F5344CB8AC3E}">
        <p14:creationId xmlns:p14="http://schemas.microsoft.com/office/powerpoint/2010/main" val="3942972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027487" rtl="0" eaLnBrk="1" latinLnBrk="1"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1"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1"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1"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1"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1" hangingPunct="1">
        <a:defRPr sz="5960" kern="1200">
          <a:solidFill>
            <a:schemeClr val="tx1"/>
          </a:solidFill>
          <a:latin typeface="+mn-lt"/>
          <a:ea typeface="+mn-ea"/>
          <a:cs typeface="+mn-cs"/>
        </a:defRPr>
      </a:lvl1pPr>
      <a:lvl2pPr marL="1513743" algn="l" defTabSz="3027487" rtl="0" eaLnBrk="1" latinLnBrk="1" hangingPunct="1">
        <a:defRPr sz="5960" kern="1200">
          <a:solidFill>
            <a:schemeClr val="tx1"/>
          </a:solidFill>
          <a:latin typeface="+mn-lt"/>
          <a:ea typeface="+mn-ea"/>
          <a:cs typeface="+mn-cs"/>
        </a:defRPr>
      </a:lvl2pPr>
      <a:lvl3pPr marL="3027487" algn="l" defTabSz="3027487" rtl="0" eaLnBrk="1" latinLnBrk="1" hangingPunct="1">
        <a:defRPr sz="5960" kern="1200">
          <a:solidFill>
            <a:schemeClr val="tx1"/>
          </a:solidFill>
          <a:latin typeface="+mn-lt"/>
          <a:ea typeface="+mn-ea"/>
          <a:cs typeface="+mn-cs"/>
        </a:defRPr>
      </a:lvl3pPr>
      <a:lvl4pPr marL="4541230" algn="l" defTabSz="3027487" rtl="0" eaLnBrk="1" latinLnBrk="1" hangingPunct="1">
        <a:defRPr sz="5960" kern="1200">
          <a:solidFill>
            <a:schemeClr val="tx1"/>
          </a:solidFill>
          <a:latin typeface="+mn-lt"/>
          <a:ea typeface="+mn-ea"/>
          <a:cs typeface="+mn-cs"/>
        </a:defRPr>
      </a:lvl4pPr>
      <a:lvl5pPr marL="6054974" algn="l" defTabSz="3027487" rtl="0" eaLnBrk="1" latinLnBrk="1" hangingPunct="1">
        <a:defRPr sz="5960" kern="1200">
          <a:solidFill>
            <a:schemeClr val="tx1"/>
          </a:solidFill>
          <a:latin typeface="+mn-lt"/>
          <a:ea typeface="+mn-ea"/>
          <a:cs typeface="+mn-cs"/>
        </a:defRPr>
      </a:lvl5pPr>
      <a:lvl6pPr marL="7568717" algn="l" defTabSz="3027487" rtl="0" eaLnBrk="1" latinLnBrk="1" hangingPunct="1">
        <a:defRPr sz="5960" kern="1200">
          <a:solidFill>
            <a:schemeClr val="tx1"/>
          </a:solidFill>
          <a:latin typeface="+mn-lt"/>
          <a:ea typeface="+mn-ea"/>
          <a:cs typeface="+mn-cs"/>
        </a:defRPr>
      </a:lvl6pPr>
      <a:lvl7pPr marL="9082461" algn="l" defTabSz="3027487" rtl="0" eaLnBrk="1" latinLnBrk="1" hangingPunct="1">
        <a:defRPr sz="5960" kern="1200">
          <a:solidFill>
            <a:schemeClr val="tx1"/>
          </a:solidFill>
          <a:latin typeface="+mn-lt"/>
          <a:ea typeface="+mn-ea"/>
          <a:cs typeface="+mn-cs"/>
        </a:defRPr>
      </a:lvl7pPr>
      <a:lvl8pPr marL="10596204" algn="l" defTabSz="3027487" rtl="0" eaLnBrk="1" latinLnBrk="1" hangingPunct="1">
        <a:defRPr sz="5960" kern="1200">
          <a:solidFill>
            <a:schemeClr val="tx1"/>
          </a:solidFill>
          <a:latin typeface="+mn-lt"/>
          <a:ea typeface="+mn-ea"/>
          <a:cs typeface="+mn-cs"/>
        </a:defRPr>
      </a:lvl8pPr>
      <a:lvl9pPr marL="12109948" algn="l" defTabSz="3027487" rtl="0" eaLnBrk="1" latinLnBrk="1"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그림 108">
            <a:extLst>
              <a:ext uri="{FF2B5EF4-FFF2-40B4-BE49-F238E27FC236}">
                <a16:creationId xmlns:a16="http://schemas.microsoft.com/office/drawing/2014/main" id="{362101FB-7501-4F13-B6B3-1381030A272B}"/>
              </a:ext>
            </a:extLst>
          </p:cNvPr>
          <p:cNvPicPr>
            <a:picLocks noChangeAspect="1"/>
          </p:cNvPicPr>
          <p:nvPr/>
        </p:nvPicPr>
        <p:blipFill>
          <a:blip r:embed="rId3">
            <a:alphaModFix amt="20000"/>
          </a:blip>
          <a:stretch>
            <a:fillRect/>
          </a:stretch>
        </p:blipFill>
        <p:spPr>
          <a:xfrm>
            <a:off x="5203602" y="13132652"/>
            <a:ext cx="19868008" cy="20005027"/>
          </a:xfrm>
          <a:prstGeom prst="rect">
            <a:avLst/>
          </a:prstGeom>
        </p:spPr>
      </p:pic>
      <p:sp>
        <p:nvSpPr>
          <p:cNvPr id="101" name="직사각형 100">
            <a:extLst>
              <a:ext uri="{FF2B5EF4-FFF2-40B4-BE49-F238E27FC236}">
                <a16:creationId xmlns:a16="http://schemas.microsoft.com/office/drawing/2014/main" id="{96402A89-14A9-42F2-8CE1-89EFF556F28A}"/>
              </a:ext>
            </a:extLst>
          </p:cNvPr>
          <p:cNvSpPr/>
          <p:nvPr/>
        </p:nvSpPr>
        <p:spPr>
          <a:xfrm>
            <a:off x="1" y="0"/>
            <a:ext cx="30275212" cy="5791199"/>
          </a:xfrm>
          <a:prstGeom prst="rect">
            <a:avLst/>
          </a:prstGeom>
          <a:gradFill>
            <a:gsLst>
              <a:gs pos="100000">
                <a:schemeClr val="accent1">
                  <a:lumMod val="60000"/>
                  <a:lumOff val="40000"/>
                </a:schemeClr>
              </a:gs>
              <a:gs pos="82000">
                <a:srgbClr val="8F9FBB"/>
              </a:gs>
              <a:gs pos="47000">
                <a:srgbClr val="203E75"/>
              </a:gs>
              <a:gs pos="0">
                <a:srgbClr val="00005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2030" dirty="0">
              <a:latin typeface="Pretendard" panose="02000503000000020004" pitchFamily="50" charset="-127"/>
              <a:ea typeface="Pretendard" panose="02000503000000020004" pitchFamily="50" charset="-127"/>
              <a:cs typeface="Pretendard" panose="02000503000000020004" pitchFamily="50" charset="-127"/>
            </a:endParaRPr>
          </a:p>
        </p:txBody>
      </p:sp>
      <p:sp>
        <p:nvSpPr>
          <p:cNvPr id="102" name="TextBox 101">
            <a:extLst>
              <a:ext uri="{FF2B5EF4-FFF2-40B4-BE49-F238E27FC236}">
                <a16:creationId xmlns:a16="http://schemas.microsoft.com/office/drawing/2014/main" id="{8CB4ECDD-28AD-470B-8496-B364CFCEC1F8}"/>
              </a:ext>
            </a:extLst>
          </p:cNvPr>
          <p:cNvSpPr txBox="1"/>
          <p:nvPr/>
        </p:nvSpPr>
        <p:spPr>
          <a:xfrm>
            <a:off x="6690051" y="142053"/>
            <a:ext cx="22521211" cy="3139321"/>
          </a:xfrm>
          <a:prstGeom prst="rect">
            <a:avLst/>
          </a:prstGeom>
          <a:noFill/>
        </p:spPr>
        <p:txBody>
          <a:bodyPr wrap="square">
            <a:spAutoFit/>
          </a:bodyPr>
          <a:lstStyle/>
          <a:p>
            <a:r>
              <a:rPr lang="en-US" altLang="ko-KR" sz="6600" b="1" dirty="0">
                <a:solidFill>
                  <a:schemeClr val="bg1"/>
                </a:solidFill>
                <a:latin typeface="HyhwpEQ" panose="02030600000101010101" pitchFamily="18" charset="-127"/>
                <a:ea typeface="HyhwpEQ" panose="02030600000101010101" pitchFamily="18" charset="-127"/>
              </a:rPr>
              <a:t>Development and evaluation of a machine learning-based aerosol type classification algorithm using satellite and AERONET data </a:t>
            </a:r>
            <a:endParaRPr lang="ko-KR" altLang="en-US" sz="6600" b="1" dirty="0">
              <a:solidFill>
                <a:schemeClr val="bg1"/>
              </a:solidFill>
              <a:latin typeface="HyhwpEQ" panose="02030600000101010101" pitchFamily="18" charset="-127"/>
              <a:ea typeface="HyhwpEQ" panose="02030600000101010101" pitchFamily="18" charset="-127"/>
            </a:endParaRPr>
          </a:p>
        </p:txBody>
      </p:sp>
      <p:pic>
        <p:nvPicPr>
          <p:cNvPr id="103" name="그림 102" descr="로고, 상징, 등록 상표, 엠블럼이(가) 표시된 사진&#10;&#10;자동 생성된 설명">
            <a:extLst>
              <a:ext uri="{FF2B5EF4-FFF2-40B4-BE49-F238E27FC236}">
                <a16:creationId xmlns:a16="http://schemas.microsoft.com/office/drawing/2014/main" id="{7CF68ED8-55B0-432C-BEAC-F6A7FF6D7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581" y="1192553"/>
            <a:ext cx="4353520" cy="3539443"/>
          </a:xfrm>
          <a:prstGeom prst="rect">
            <a:avLst/>
          </a:prstGeom>
        </p:spPr>
      </p:pic>
      <p:sp>
        <p:nvSpPr>
          <p:cNvPr id="104" name="TextBox 103">
            <a:extLst>
              <a:ext uri="{FF2B5EF4-FFF2-40B4-BE49-F238E27FC236}">
                <a16:creationId xmlns:a16="http://schemas.microsoft.com/office/drawing/2014/main" id="{96FDE4EB-1FE2-4700-BEF4-7324BE127896}"/>
              </a:ext>
            </a:extLst>
          </p:cNvPr>
          <p:cNvSpPr txBox="1"/>
          <p:nvPr/>
        </p:nvSpPr>
        <p:spPr>
          <a:xfrm>
            <a:off x="6621854" y="3281374"/>
            <a:ext cx="9171073" cy="1066959"/>
          </a:xfrm>
          <a:prstGeom prst="rect">
            <a:avLst/>
          </a:prstGeom>
          <a:noFill/>
        </p:spPr>
        <p:txBody>
          <a:bodyPr wrap="square">
            <a:spAutoFit/>
          </a:bodyPr>
          <a:lstStyle/>
          <a:p>
            <a:pPr latinLnBrk="0">
              <a:lnSpc>
                <a:spcPct val="150000"/>
              </a:lnSpc>
            </a:pPr>
            <a:r>
              <a:rPr lang="en-US" altLang="ko-KR" sz="4800" i="1" spc="-50" dirty="0">
                <a:solidFill>
                  <a:schemeClr val="bg1"/>
                </a:solidFill>
                <a:effectLst/>
                <a:latin typeface="Sitka Display Semibold" pitchFamily="2" charset="0"/>
                <a:ea typeface="함초롬바탕" panose="02030604000101010101" pitchFamily="18" charset="-127"/>
                <a:cs typeface="굴림" panose="020B0600000101010101" pitchFamily="50" charset="-127"/>
              </a:rPr>
              <a:t>W. choi</a:t>
            </a:r>
            <a:r>
              <a:rPr lang="en-US" altLang="ko-KR" sz="4800" i="1" spc="-50" baseline="30000" dirty="0">
                <a:solidFill>
                  <a:schemeClr val="bg1"/>
                </a:solidFill>
                <a:effectLst/>
                <a:latin typeface="Sitka Display Semibold" pitchFamily="2" charset="0"/>
                <a:ea typeface="함초롬바탕" panose="02030604000101010101" pitchFamily="18" charset="-127"/>
                <a:cs typeface="굴림" panose="020B0600000101010101" pitchFamily="50" charset="-127"/>
              </a:rPr>
              <a:t>1</a:t>
            </a:r>
            <a:r>
              <a:rPr lang="en-US" altLang="ko-KR" sz="4800" i="1" spc="-50" dirty="0">
                <a:solidFill>
                  <a:schemeClr val="bg1"/>
                </a:solidFill>
                <a:effectLst/>
                <a:latin typeface="Sitka Display Semibold" pitchFamily="2" charset="0"/>
                <a:ea typeface="함초롬바탕" panose="02030604000101010101" pitchFamily="18" charset="-127"/>
                <a:cs typeface="굴림" panose="020B0600000101010101" pitchFamily="50" charset="-127"/>
              </a:rPr>
              <a:t>, H. Lee</a:t>
            </a:r>
            <a:r>
              <a:rPr lang="en-US" altLang="ko-KR" sz="4800" i="1" spc="-50" baseline="30000" dirty="0">
                <a:solidFill>
                  <a:schemeClr val="bg1"/>
                </a:solidFill>
                <a:effectLst/>
                <a:latin typeface="Sitka Display Semibold" pitchFamily="2" charset="0"/>
                <a:ea typeface="함초롬바탕" panose="02030604000101010101" pitchFamily="18" charset="-127"/>
                <a:cs typeface="굴림" panose="020B0600000101010101" pitchFamily="50" charset="-127"/>
              </a:rPr>
              <a:t>2</a:t>
            </a:r>
            <a:r>
              <a:rPr lang="en-US" altLang="ko-KR" sz="4800" i="1" spc="-50" dirty="0">
                <a:solidFill>
                  <a:schemeClr val="bg1"/>
                </a:solidFill>
                <a:effectLst/>
                <a:latin typeface="Sitka Display Semibold" pitchFamily="2" charset="0"/>
                <a:ea typeface="함초롬바탕" panose="02030604000101010101" pitchFamily="18" charset="-127"/>
                <a:cs typeface="굴림" panose="020B0600000101010101" pitchFamily="50" charset="-127"/>
              </a:rPr>
              <a:t>, and </a:t>
            </a:r>
            <a:r>
              <a:rPr lang="en-US" altLang="ko-KR" sz="4800" i="1" u="sng" spc="-50" dirty="0">
                <a:solidFill>
                  <a:schemeClr val="bg1"/>
                </a:solidFill>
                <a:effectLst/>
                <a:latin typeface="Sitka Display Semibold" pitchFamily="2" charset="0"/>
                <a:ea typeface="함초롬바탕" panose="02030604000101010101" pitchFamily="18" charset="-127"/>
                <a:cs typeface="굴림" panose="020B0600000101010101" pitchFamily="50" charset="-127"/>
              </a:rPr>
              <a:t>G. Lee</a:t>
            </a:r>
            <a:r>
              <a:rPr lang="en-US" altLang="ko-KR" sz="4800" i="1" u="sng" spc="-50" baseline="30000" dirty="0">
                <a:solidFill>
                  <a:schemeClr val="bg1"/>
                </a:solidFill>
                <a:effectLst/>
                <a:latin typeface="Sitka Display Semibold" pitchFamily="2" charset="0"/>
                <a:ea typeface="함초롬바탕" panose="02030604000101010101" pitchFamily="18" charset="-127"/>
                <a:cs typeface="굴림" panose="020B0600000101010101" pitchFamily="50" charset="-127"/>
              </a:rPr>
              <a:t>2</a:t>
            </a:r>
            <a:endParaRPr lang="ko-KR" altLang="ko-KR" sz="4800" i="1" u="sng" dirty="0">
              <a:solidFill>
                <a:schemeClr val="bg1"/>
              </a:solidFill>
              <a:effectLst/>
              <a:latin typeface="Sitka Display Semibold" pitchFamily="2" charset="0"/>
              <a:ea typeface="함초롬바탕" panose="02030604000101010101" pitchFamily="18" charset="-127"/>
              <a:cs typeface="굴림" panose="020B0600000101010101" pitchFamily="50" charset="-127"/>
            </a:endParaRPr>
          </a:p>
        </p:txBody>
      </p:sp>
      <p:sp>
        <p:nvSpPr>
          <p:cNvPr id="105" name="TextBox 104">
            <a:extLst>
              <a:ext uri="{FF2B5EF4-FFF2-40B4-BE49-F238E27FC236}">
                <a16:creationId xmlns:a16="http://schemas.microsoft.com/office/drawing/2014/main" id="{3ECDDFB1-3C62-45FD-9186-3CB11ACCF8A9}"/>
              </a:ext>
            </a:extLst>
          </p:cNvPr>
          <p:cNvSpPr txBox="1"/>
          <p:nvPr/>
        </p:nvSpPr>
        <p:spPr>
          <a:xfrm>
            <a:off x="6690050" y="4255000"/>
            <a:ext cx="9916383" cy="823302"/>
          </a:xfrm>
          <a:prstGeom prst="rect">
            <a:avLst/>
          </a:prstGeom>
          <a:noFill/>
        </p:spPr>
        <p:txBody>
          <a:bodyPr wrap="square">
            <a:spAutoFit/>
          </a:bodyPr>
          <a:lstStyle/>
          <a:p>
            <a:pPr latinLnBrk="0">
              <a:lnSpc>
                <a:spcPct val="150000"/>
              </a:lnSpc>
            </a:pPr>
            <a:r>
              <a:rPr lang="en-US" altLang="ko-KR" sz="3600" i="1" spc="-50" dirty="0">
                <a:solidFill>
                  <a:schemeClr val="bg1"/>
                </a:solidFill>
                <a:effectLst/>
                <a:latin typeface="Sitka Display Semibold" pitchFamily="2" charset="0"/>
                <a:ea typeface="함초롬바탕" panose="02030604000101010101" pitchFamily="18" charset="-127"/>
                <a:cs typeface="굴림" panose="020B0600000101010101" pitchFamily="50" charset="-127"/>
              </a:rPr>
              <a:t>1. </a:t>
            </a:r>
            <a:r>
              <a:rPr lang="en-US" altLang="ko-KR" sz="3600" i="1" spc="-50" dirty="0">
                <a:solidFill>
                  <a:schemeClr val="bg1"/>
                </a:solidFill>
                <a:latin typeface="Sitka Display Semibold" pitchFamily="2" charset="0"/>
                <a:ea typeface="함초롬바탕" panose="02030604000101010101" pitchFamily="18" charset="-127"/>
                <a:cs typeface="굴림" panose="020B0600000101010101" pitchFamily="50" charset="-127"/>
              </a:rPr>
              <a:t>Department of Spatial Information Engineering</a:t>
            </a:r>
            <a:endParaRPr lang="ko-KR" altLang="ko-KR" sz="3600" i="1" dirty="0">
              <a:solidFill>
                <a:schemeClr val="bg1"/>
              </a:solidFill>
              <a:effectLst/>
              <a:latin typeface="Sitka Display Semibold" pitchFamily="2" charset="0"/>
              <a:ea typeface="함초롬바탕" panose="02030604000101010101" pitchFamily="18" charset="-127"/>
              <a:cs typeface="굴림" panose="020B0600000101010101" pitchFamily="50" charset="-127"/>
            </a:endParaRPr>
          </a:p>
        </p:txBody>
      </p:sp>
      <p:sp>
        <p:nvSpPr>
          <p:cNvPr id="106" name="TextBox 105">
            <a:extLst>
              <a:ext uri="{FF2B5EF4-FFF2-40B4-BE49-F238E27FC236}">
                <a16:creationId xmlns:a16="http://schemas.microsoft.com/office/drawing/2014/main" id="{EF6CACB4-1DDF-4503-866E-028241C58D3D}"/>
              </a:ext>
            </a:extLst>
          </p:cNvPr>
          <p:cNvSpPr txBox="1"/>
          <p:nvPr/>
        </p:nvSpPr>
        <p:spPr>
          <a:xfrm>
            <a:off x="6621854" y="4861193"/>
            <a:ext cx="8048078" cy="823302"/>
          </a:xfrm>
          <a:prstGeom prst="rect">
            <a:avLst/>
          </a:prstGeom>
          <a:noFill/>
        </p:spPr>
        <p:txBody>
          <a:bodyPr wrap="square">
            <a:spAutoFit/>
          </a:bodyPr>
          <a:lstStyle/>
          <a:p>
            <a:pPr latinLnBrk="0">
              <a:lnSpc>
                <a:spcPct val="150000"/>
              </a:lnSpc>
            </a:pPr>
            <a:r>
              <a:rPr lang="en-US" altLang="ko-KR" sz="3600" i="1" spc="-50" dirty="0">
                <a:solidFill>
                  <a:schemeClr val="bg1"/>
                </a:solidFill>
                <a:effectLst/>
                <a:latin typeface="Sitka Display Semibold" pitchFamily="2" charset="0"/>
                <a:ea typeface="함초롬바탕" panose="02030604000101010101" pitchFamily="18" charset="-127"/>
                <a:cs typeface="굴림" panose="020B0600000101010101" pitchFamily="50" charset="-127"/>
              </a:rPr>
              <a:t>2. NASA Goddard Space Flight Center</a:t>
            </a:r>
            <a:endParaRPr lang="ko-KR" altLang="ko-KR" sz="3600" i="1" dirty="0">
              <a:solidFill>
                <a:schemeClr val="bg1"/>
              </a:solidFill>
              <a:effectLst/>
              <a:latin typeface="Sitka Display Semibold" pitchFamily="2" charset="0"/>
              <a:ea typeface="함초롬바탕" panose="02030604000101010101" pitchFamily="18" charset="-127"/>
              <a:cs typeface="굴림" panose="020B0600000101010101" pitchFamily="50" charset="-127"/>
            </a:endParaRPr>
          </a:p>
        </p:txBody>
      </p:sp>
      <p:sp>
        <p:nvSpPr>
          <p:cNvPr id="107" name="직사각형 106">
            <a:extLst>
              <a:ext uri="{FF2B5EF4-FFF2-40B4-BE49-F238E27FC236}">
                <a16:creationId xmlns:a16="http://schemas.microsoft.com/office/drawing/2014/main" id="{99672C7F-ABC0-4839-9FB4-80158F7990DA}"/>
              </a:ext>
            </a:extLst>
          </p:cNvPr>
          <p:cNvSpPr/>
          <p:nvPr/>
        </p:nvSpPr>
        <p:spPr>
          <a:xfrm>
            <a:off x="5446680" y="2962275"/>
            <a:ext cx="249270" cy="2257425"/>
          </a:xfrm>
          <a:prstGeom prst="rect">
            <a:avLst/>
          </a:prstGeom>
          <a:solidFill>
            <a:srgbClr val="004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8" name="직사각형 107">
            <a:extLst>
              <a:ext uri="{FF2B5EF4-FFF2-40B4-BE49-F238E27FC236}">
                <a16:creationId xmlns:a16="http://schemas.microsoft.com/office/drawing/2014/main" id="{B9888FC6-868F-4DF2-8EFE-8EEEB4CDFF76}"/>
              </a:ext>
            </a:extLst>
          </p:cNvPr>
          <p:cNvSpPr/>
          <p:nvPr/>
        </p:nvSpPr>
        <p:spPr>
          <a:xfrm>
            <a:off x="5446680" y="861060"/>
            <a:ext cx="179420" cy="210470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7" name="그룹 66">
            <a:extLst>
              <a:ext uri="{FF2B5EF4-FFF2-40B4-BE49-F238E27FC236}">
                <a16:creationId xmlns:a16="http://schemas.microsoft.com/office/drawing/2014/main" id="{4CE8047F-12A5-4294-8E7D-23E4E20B4B5F}"/>
              </a:ext>
            </a:extLst>
          </p:cNvPr>
          <p:cNvGrpSpPr/>
          <p:nvPr/>
        </p:nvGrpSpPr>
        <p:grpSpPr>
          <a:xfrm>
            <a:off x="583955" y="6177124"/>
            <a:ext cx="29051384" cy="6715871"/>
            <a:chOff x="504383" y="6499852"/>
            <a:chExt cx="29051384" cy="6715871"/>
          </a:xfrm>
        </p:grpSpPr>
        <p:sp>
          <p:nvSpPr>
            <p:cNvPr id="112" name="직사각형 111">
              <a:extLst>
                <a:ext uri="{FF2B5EF4-FFF2-40B4-BE49-F238E27FC236}">
                  <a16:creationId xmlns:a16="http://schemas.microsoft.com/office/drawing/2014/main" id="{F79F8929-9412-4F50-BFFE-E2BFA3246B9D}"/>
                </a:ext>
              </a:extLst>
            </p:cNvPr>
            <p:cNvSpPr/>
            <p:nvPr/>
          </p:nvSpPr>
          <p:spPr>
            <a:xfrm>
              <a:off x="546580" y="7589357"/>
              <a:ext cx="29009187" cy="562636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30" dirty="0">
                <a:latin typeface="Pretendard" panose="02000503000000020004" pitchFamily="50" charset="-127"/>
                <a:ea typeface="Pretendard" panose="02000503000000020004" pitchFamily="50" charset="-127"/>
                <a:cs typeface="Pretendard" panose="02000503000000020004" pitchFamily="50" charset="-127"/>
              </a:endParaRPr>
            </a:p>
          </p:txBody>
        </p:sp>
        <p:sp>
          <p:nvSpPr>
            <p:cNvPr id="114" name="직사각형 113">
              <a:extLst>
                <a:ext uri="{FF2B5EF4-FFF2-40B4-BE49-F238E27FC236}">
                  <a16:creationId xmlns:a16="http://schemas.microsoft.com/office/drawing/2014/main" id="{662D8947-1A20-4DA2-988C-4BC47B2BE992}"/>
                </a:ext>
              </a:extLst>
            </p:cNvPr>
            <p:cNvSpPr/>
            <p:nvPr/>
          </p:nvSpPr>
          <p:spPr>
            <a:xfrm>
              <a:off x="504383" y="6499852"/>
              <a:ext cx="5109017" cy="1113656"/>
            </a:xfrm>
            <a:prstGeom prst="rect">
              <a:avLst/>
            </a:prstGeom>
            <a:solidFill>
              <a:srgbClr val="0031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6000" b="1" dirty="0">
                  <a:latin typeface="Sitka Display Semibold" pitchFamily="2" charset="0"/>
                  <a:ea typeface="Pretendard" panose="02000503000000020004" pitchFamily="50" charset="-127"/>
                  <a:cs typeface="Pretendard" panose="02000503000000020004" pitchFamily="50" charset="-127"/>
                </a:rPr>
                <a:t>Abstract</a:t>
              </a:r>
              <a:endParaRPr lang="ko-KR" altLang="en-US" sz="6000" b="1" dirty="0">
                <a:latin typeface="Sitka Display Semibold" pitchFamily="2" charset="0"/>
                <a:ea typeface="Pretendard" panose="02000503000000020004" pitchFamily="50" charset="-127"/>
                <a:cs typeface="Pretendard" panose="02000503000000020004" pitchFamily="50" charset="-127"/>
              </a:endParaRPr>
            </a:p>
          </p:txBody>
        </p:sp>
        <p:sp>
          <p:nvSpPr>
            <p:cNvPr id="115" name="TextBox 114">
              <a:extLst>
                <a:ext uri="{FF2B5EF4-FFF2-40B4-BE49-F238E27FC236}">
                  <a16:creationId xmlns:a16="http://schemas.microsoft.com/office/drawing/2014/main" id="{A095E201-D927-48AA-A260-D0A663CEFC7E}"/>
                </a:ext>
              </a:extLst>
            </p:cNvPr>
            <p:cNvSpPr txBox="1"/>
            <p:nvPr/>
          </p:nvSpPr>
          <p:spPr>
            <a:xfrm>
              <a:off x="1031503" y="7947928"/>
              <a:ext cx="28022134" cy="5092676"/>
            </a:xfrm>
            <a:prstGeom prst="rect">
              <a:avLst/>
            </a:prstGeom>
            <a:noFill/>
          </p:spPr>
          <p:txBody>
            <a:bodyPr wrap="square">
              <a:spAutoFit/>
            </a:bodyPr>
            <a:lstStyle/>
            <a:p>
              <a:pPr algn="just" latinLnBrk="1">
                <a:lnSpc>
                  <a:spcPct val="107000"/>
                </a:lnSpc>
                <a:spcAft>
                  <a:spcPts val="800"/>
                </a:spcAft>
              </a:pPr>
              <a:r>
                <a:rPr lang="en-US" altLang="ko-KR" sz="3400" kern="100" dirty="0">
                  <a:effectLst/>
                  <a:latin typeface="Sitka Display Semibold" pitchFamily="2" charset="0"/>
                  <a:ea typeface="Calibri" panose="020F0502020204030204" pitchFamily="34" charset="0"/>
                  <a:cs typeface="Calibri" panose="020F0502020204030204" pitchFamily="34" charset="0"/>
                </a:rPr>
                <a:t>The aerosol type information is important due to its significance on the aerosol radiative forcing calculations and aerosol source identification. In this present study, we, for the first time, utilized a random forest machine learning model that uses both MODIS and TROPOMI data and AERONET aerosol type data as the inputs to classify aerosols into seven distinct categories: pure dust, dust-dominant mixed, pollution-dominant mixed aerosols, and pollution aerosols (strongly, moderately, weakly, and non-absorbing). The performance of aerosol classification model was evaluated via the comparison with the AERONET data that were not included in the training set. Our a machine learning based aerosol classification model showed better performance than previous satellite aerosol classification methods that employed similar input variables. Specifically, our model's accuracy reached 59% for categorizing into the seven types. However, when categorized into four groups—pure dust, dust-dominant mixed, strongly absorbing, and non-absorbing—the accuracy significantly improved to 72%. This present study highlights the effectiveness of machine learning method in classifying satellite aerosols, particularly their sensitivity to non-spherical particles.</a:t>
              </a:r>
              <a:endParaRPr lang="ko-KR" altLang="ko-KR" sz="3400" kern="100" dirty="0">
                <a:effectLst/>
                <a:latin typeface="Sitka Display Semibold" pitchFamily="2" charset="0"/>
                <a:ea typeface="맑은 고딕" panose="020B0503020000020004" pitchFamily="50" charset="-127"/>
                <a:cs typeface="Calibri" panose="020F0502020204030204" pitchFamily="34" charset="0"/>
              </a:endParaRPr>
            </a:p>
          </p:txBody>
        </p:sp>
      </p:grpSp>
      <p:sp>
        <p:nvSpPr>
          <p:cNvPr id="116" name="직사각형 115">
            <a:extLst>
              <a:ext uri="{FF2B5EF4-FFF2-40B4-BE49-F238E27FC236}">
                <a16:creationId xmlns:a16="http://schemas.microsoft.com/office/drawing/2014/main" id="{9F9FDD9F-0464-438C-8B23-C30340F7B520}"/>
              </a:ext>
            </a:extLst>
          </p:cNvPr>
          <p:cNvSpPr/>
          <p:nvPr/>
        </p:nvSpPr>
        <p:spPr>
          <a:xfrm>
            <a:off x="626153" y="14938849"/>
            <a:ext cx="14036919" cy="18254007"/>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30" dirty="0">
              <a:latin typeface="Pretendard" panose="02000503000000020004" pitchFamily="50" charset="-127"/>
              <a:ea typeface="Pretendard" panose="02000503000000020004" pitchFamily="50" charset="-127"/>
              <a:cs typeface="Pretendard" panose="02000503000000020004" pitchFamily="50" charset="-127"/>
            </a:endParaRPr>
          </a:p>
        </p:txBody>
      </p:sp>
      <p:sp>
        <p:nvSpPr>
          <p:cNvPr id="117" name="직사각형 116">
            <a:extLst>
              <a:ext uri="{FF2B5EF4-FFF2-40B4-BE49-F238E27FC236}">
                <a16:creationId xmlns:a16="http://schemas.microsoft.com/office/drawing/2014/main" id="{40285F97-C23C-4957-B4DA-619BCE5DE64D}"/>
              </a:ext>
            </a:extLst>
          </p:cNvPr>
          <p:cNvSpPr/>
          <p:nvPr/>
        </p:nvSpPr>
        <p:spPr>
          <a:xfrm>
            <a:off x="583955" y="13907289"/>
            <a:ext cx="5109017" cy="1027019"/>
          </a:xfrm>
          <a:prstGeom prst="rect">
            <a:avLst/>
          </a:prstGeom>
          <a:solidFill>
            <a:srgbClr val="0031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6000" b="1" dirty="0">
                <a:latin typeface="Sitka Display Semibold" pitchFamily="2" charset="0"/>
                <a:ea typeface="Pretendard" panose="02000503000000020004" pitchFamily="50" charset="-127"/>
                <a:cs typeface="Pretendard" panose="02000503000000020004" pitchFamily="50" charset="-127"/>
              </a:rPr>
              <a:t>Method</a:t>
            </a:r>
            <a:endParaRPr lang="ko-KR" altLang="en-US" sz="6000" b="1" dirty="0">
              <a:latin typeface="Sitka Display Semibold" pitchFamily="2" charset="0"/>
              <a:ea typeface="Pretendard" panose="02000503000000020004" pitchFamily="50" charset="-127"/>
              <a:cs typeface="Pretendard" panose="02000503000000020004" pitchFamily="50" charset="-127"/>
            </a:endParaRPr>
          </a:p>
        </p:txBody>
      </p:sp>
      <p:sp>
        <p:nvSpPr>
          <p:cNvPr id="118" name="직사각형 117">
            <a:extLst>
              <a:ext uri="{FF2B5EF4-FFF2-40B4-BE49-F238E27FC236}">
                <a16:creationId xmlns:a16="http://schemas.microsoft.com/office/drawing/2014/main" id="{CBE6C868-E196-450E-B4C3-CC0DE20530A2}"/>
              </a:ext>
            </a:extLst>
          </p:cNvPr>
          <p:cNvSpPr/>
          <p:nvPr/>
        </p:nvSpPr>
        <p:spPr>
          <a:xfrm>
            <a:off x="15598420" y="14934308"/>
            <a:ext cx="14036919" cy="1824486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30" dirty="0">
              <a:latin typeface="Pretendard" panose="02000503000000020004" pitchFamily="50" charset="-127"/>
              <a:ea typeface="Pretendard" panose="02000503000000020004" pitchFamily="50" charset="-127"/>
              <a:cs typeface="Pretendard" panose="02000503000000020004" pitchFamily="50" charset="-127"/>
            </a:endParaRPr>
          </a:p>
        </p:txBody>
      </p:sp>
      <p:sp>
        <p:nvSpPr>
          <p:cNvPr id="119" name="직사각형 118">
            <a:extLst>
              <a:ext uri="{FF2B5EF4-FFF2-40B4-BE49-F238E27FC236}">
                <a16:creationId xmlns:a16="http://schemas.microsoft.com/office/drawing/2014/main" id="{383EF054-ABEC-4A25-B1C8-151735C66E58}"/>
              </a:ext>
            </a:extLst>
          </p:cNvPr>
          <p:cNvSpPr/>
          <p:nvPr/>
        </p:nvSpPr>
        <p:spPr>
          <a:xfrm>
            <a:off x="15553500" y="13878261"/>
            <a:ext cx="5109017" cy="1081472"/>
          </a:xfrm>
          <a:prstGeom prst="rect">
            <a:avLst/>
          </a:prstGeom>
          <a:solidFill>
            <a:srgbClr val="0031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6000" b="1" dirty="0">
                <a:latin typeface="Sitka Display Semibold" pitchFamily="2" charset="0"/>
                <a:ea typeface="Pretendard" panose="02000503000000020004" pitchFamily="50" charset="-127"/>
                <a:cs typeface="Pretendard" panose="02000503000000020004" pitchFamily="50" charset="-127"/>
              </a:rPr>
              <a:t>Results</a:t>
            </a:r>
            <a:endParaRPr lang="ko-KR" altLang="en-US" sz="6000" b="1" dirty="0">
              <a:latin typeface="Sitka Display Semibold" pitchFamily="2" charset="0"/>
              <a:ea typeface="Pretendard" panose="02000503000000020004" pitchFamily="50" charset="-127"/>
              <a:cs typeface="Pretendard" panose="02000503000000020004" pitchFamily="50" charset="-127"/>
            </a:endParaRPr>
          </a:p>
        </p:txBody>
      </p:sp>
      <p:grpSp>
        <p:nvGrpSpPr>
          <p:cNvPr id="56" name="그룹 55">
            <a:extLst>
              <a:ext uri="{FF2B5EF4-FFF2-40B4-BE49-F238E27FC236}">
                <a16:creationId xmlns:a16="http://schemas.microsoft.com/office/drawing/2014/main" id="{1C487C0A-2744-4F6D-BCB5-CFCEDDC519B6}"/>
              </a:ext>
            </a:extLst>
          </p:cNvPr>
          <p:cNvGrpSpPr>
            <a:grpSpLocks noChangeAspect="1"/>
          </p:cNvGrpSpPr>
          <p:nvPr/>
        </p:nvGrpSpPr>
        <p:grpSpPr>
          <a:xfrm>
            <a:off x="1393892" y="15736449"/>
            <a:ext cx="12398308" cy="5106054"/>
            <a:chOff x="1241429" y="16640491"/>
            <a:chExt cx="12135427" cy="8465631"/>
          </a:xfrm>
        </p:grpSpPr>
        <p:grpSp>
          <p:nvGrpSpPr>
            <p:cNvPr id="23" name="그룹 22">
              <a:extLst>
                <a:ext uri="{FF2B5EF4-FFF2-40B4-BE49-F238E27FC236}">
                  <a16:creationId xmlns:a16="http://schemas.microsoft.com/office/drawing/2014/main" id="{F0B4E218-E424-42B0-A126-EE648FA9461D}"/>
                </a:ext>
              </a:extLst>
            </p:cNvPr>
            <p:cNvGrpSpPr/>
            <p:nvPr/>
          </p:nvGrpSpPr>
          <p:grpSpPr>
            <a:xfrm>
              <a:off x="1241429" y="16640491"/>
              <a:ext cx="5090160" cy="4903247"/>
              <a:chOff x="899160" y="16225531"/>
              <a:chExt cx="5090160" cy="4903247"/>
            </a:xfrm>
          </p:grpSpPr>
          <p:sp>
            <p:nvSpPr>
              <p:cNvPr id="10" name="평행 사변형 9">
                <a:extLst>
                  <a:ext uri="{FF2B5EF4-FFF2-40B4-BE49-F238E27FC236}">
                    <a16:creationId xmlns:a16="http://schemas.microsoft.com/office/drawing/2014/main" id="{CC40F6F5-C246-4D20-9367-8440D1D8B9D5}"/>
                  </a:ext>
                </a:extLst>
              </p:cNvPr>
              <p:cNvSpPr/>
              <p:nvPr/>
            </p:nvSpPr>
            <p:spPr>
              <a:xfrm>
                <a:off x="1385232" y="16614097"/>
                <a:ext cx="4151158" cy="858672"/>
              </a:xfrm>
              <a:prstGeom prst="parallelogram">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22" name="평행 사변형 121">
                <a:extLst>
                  <a:ext uri="{FF2B5EF4-FFF2-40B4-BE49-F238E27FC236}">
                    <a16:creationId xmlns:a16="http://schemas.microsoft.com/office/drawing/2014/main" id="{883118EF-5B01-46AB-8DBF-EE166A995350}"/>
                  </a:ext>
                </a:extLst>
              </p:cNvPr>
              <p:cNvSpPr/>
              <p:nvPr/>
            </p:nvSpPr>
            <p:spPr>
              <a:xfrm>
                <a:off x="1295522" y="19505496"/>
                <a:ext cx="4151158" cy="1320835"/>
              </a:xfrm>
              <a:prstGeom prst="parallelogram">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1" name="직사각형 10">
                <a:extLst>
                  <a:ext uri="{FF2B5EF4-FFF2-40B4-BE49-F238E27FC236}">
                    <a16:creationId xmlns:a16="http://schemas.microsoft.com/office/drawing/2014/main" id="{9BCEFF34-E9E7-48CC-8056-1547C8D1A5DB}"/>
                  </a:ext>
                </a:extLst>
              </p:cNvPr>
              <p:cNvSpPr/>
              <p:nvPr/>
            </p:nvSpPr>
            <p:spPr>
              <a:xfrm>
                <a:off x="1739439" y="17879587"/>
                <a:ext cx="3322320" cy="108955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cxnSp>
            <p:nvCxnSpPr>
              <p:cNvPr id="13" name="직선 화살표 연결선 12">
                <a:extLst>
                  <a:ext uri="{FF2B5EF4-FFF2-40B4-BE49-F238E27FC236}">
                    <a16:creationId xmlns:a16="http://schemas.microsoft.com/office/drawing/2014/main" id="{E6086BE7-308F-41EE-8326-AA6383C3B6FC}"/>
                  </a:ext>
                </a:extLst>
              </p:cNvPr>
              <p:cNvCxnSpPr>
                <a:cxnSpLocks/>
              </p:cNvCxnSpPr>
              <p:nvPr/>
            </p:nvCxnSpPr>
            <p:spPr>
              <a:xfrm>
                <a:off x="3400599" y="17472769"/>
                <a:ext cx="0" cy="388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직선 화살표 연결선 122">
                <a:extLst>
                  <a:ext uri="{FF2B5EF4-FFF2-40B4-BE49-F238E27FC236}">
                    <a16:creationId xmlns:a16="http://schemas.microsoft.com/office/drawing/2014/main" id="{34119D9F-C9B5-4247-8C14-E21E0769DDEE}"/>
                  </a:ext>
                </a:extLst>
              </p:cNvPr>
              <p:cNvCxnSpPr>
                <a:cxnSpLocks/>
              </p:cNvCxnSpPr>
              <p:nvPr/>
            </p:nvCxnSpPr>
            <p:spPr>
              <a:xfrm>
                <a:off x="3391248" y="18940566"/>
                <a:ext cx="0" cy="388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직사각형 18">
                <a:extLst>
                  <a:ext uri="{FF2B5EF4-FFF2-40B4-BE49-F238E27FC236}">
                    <a16:creationId xmlns:a16="http://schemas.microsoft.com/office/drawing/2014/main" id="{7B444204-F342-42C3-B6E6-26A53CBFF15A}"/>
                  </a:ext>
                </a:extLst>
              </p:cNvPr>
              <p:cNvSpPr/>
              <p:nvPr/>
            </p:nvSpPr>
            <p:spPr>
              <a:xfrm>
                <a:off x="899160" y="16225531"/>
                <a:ext cx="5090160" cy="4903247"/>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grpSp>
        <p:grpSp>
          <p:nvGrpSpPr>
            <p:cNvPr id="25" name="그룹 24">
              <a:extLst>
                <a:ext uri="{FF2B5EF4-FFF2-40B4-BE49-F238E27FC236}">
                  <a16:creationId xmlns:a16="http://schemas.microsoft.com/office/drawing/2014/main" id="{06CFD5B2-8E87-4F32-A625-7E9A7E36F5D5}"/>
                </a:ext>
              </a:extLst>
            </p:cNvPr>
            <p:cNvGrpSpPr/>
            <p:nvPr/>
          </p:nvGrpSpPr>
          <p:grpSpPr>
            <a:xfrm>
              <a:off x="8692525" y="19328244"/>
              <a:ext cx="4684331" cy="1922413"/>
              <a:chOff x="8346956" y="17795247"/>
              <a:chExt cx="4684331" cy="1922413"/>
            </a:xfrm>
          </p:grpSpPr>
          <p:sp>
            <p:nvSpPr>
              <p:cNvPr id="131" name="평행 사변형 130">
                <a:extLst>
                  <a:ext uri="{FF2B5EF4-FFF2-40B4-BE49-F238E27FC236}">
                    <a16:creationId xmlns:a16="http://schemas.microsoft.com/office/drawing/2014/main" id="{7BF50A33-CD62-4F93-90BC-DE20D41D01CC}"/>
                  </a:ext>
                </a:extLst>
              </p:cNvPr>
              <p:cNvSpPr/>
              <p:nvPr/>
            </p:nvSpPr>
            <p:spPr>
              <a:xfrm>
                <a:off x="8880129" y="18396825"/>
                <a:ext cx="4151158" cy="1320835"/>
              </a:xfrm>
              <a:prstGeom prst="parallelogram">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33" name="평행 사변형 132">
                <a:extLst>
                  <a:ext uri="{FF2B5EF4-FFF2-40B4-BE49-F238E27FC236}">
                    <a16:creationId xmlns:a16="http://schemas.microsoft.com/office/drawing/2014/main" id="{07CC0C79-CCFA-445F-9CDD-873BAEBA8C1A}"/>
                  </a:ext>
                </a:extLst>
              </p:cNvPr>
              <p:cNvSpPr/>
              <p:nvPr/>
            </p:nvSpPr>
            <p:spPr>
              <a:xfrm>
                <a:off x="8638511" y="18096036"/>
                <a:ext cx="4151158" cy="1320835"/>
              </a:xfrm>
              <a:prstGeom prst="parallelogram">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sp>
            <p:nvSpPr>
              <p:cNvPr id="135" name="평행 사변형 134">
                <a:extLst>
                  <a:ext uri="{FF2B5EF4-FFF2-40B4-BE49-F238E27FC236}">
                    <a16:creationId xmlns:a16="http://schemas.microsoft.com/office/drawing/2014/main" id="{4719FAF4-010E-495E-B37F-3C7E32B59281}"/>
                  </a:ext>
                </a:extLst>
              </p:cNvPr>
              <p:cNvSpPr/>
              <p:nvPr/>
            </p:nvSpPr>
            <p:spPr>
              <a:xfrm>
                <a:off x="8346956" y="17795247"/>
                <a:ext cx="4151158" cy="1320835"/>
              </a:xfrm>
              <a:prstGeom prst="parallelogram">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p>
            </p:txBody>
          </p:sp>
        </p:grpSp>
        <p:cxnSp>
          <p:nvCxnSpPr>
            <p:cNvPr id="36" name="연결선: 꺾임 35">
              <a:extLst>
                <a:ext uri="{FF2B5EF4-FFF2-40B4-BE49-F238E27FC236}">
                  <a16:creationId xmlns:a16="http://schemas.microsoft.com/office/drawing/2014/main" id="{24205411-ED74-4F50-A6C5-94E728E15B58}"/>
                </a:ext>
              </a:extLst>
            </p:cNvPr>
            <p:cNvCxnSpPr>
              <a:cxnSpLocks/>
              <a:stCxn id="122" idx="4"/>
              <a:endCxn id="131" idx="3"/>
            </p:cNvCxnSpPr>
            <p:nvPr/>
          </p:nvCxnSpPr>
          <p:spPr>
            <a:xfrm rot="16200000" flipH="1">
              <a:off x="7420088" y="17534572"/>
              <a:ext cx="9366" cy="7422803"/>
            </a:xfrm>
            <a:prstGeom prst="bentConnector3">
              <a:avLst>
                <a:gd name="adj1" fmla="val 525268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직선 화살표 연결선 151">
              <a:extLst>
                <a:ext uri="{FF2B5EF4-FFF2-40B4-BE49-F238E27FC236}">
                  <a16:creationId xmlns:a16="http://schemas.microsoft.com/office/drawing/2014/main" id="{D5C0BBBF-89C8-4389-8F80-A7F2EAC36CEA}"/>
                </a:ext>
              </a:extLst>
            </p:cNvPr>
            <p:cNvCxnSpPr>
              <a:cxnSpLocks/>
            </p:cNvCxnSpPr>
            <p:nvPr/>
          </p:nvCxnSpPr>
          <p:spPr>
            <a:xfrm>
              <a:off x="7390554" y="21741059"/>
              <a:ext cx="0" cy="388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5" name="직사각형 154">
              <a:extLst>
                <a:ext uri="{FF2B5EF4-FFF2-40B4-BE49-F238E27FC236}">
                  <a16:creationId xmlns:a16="http://schemas.microsoft.com/office/drawing/2014/main" id="{291098DA-23C4-4E99-B37E-5872E56A602D}"/>
                </a:ext>
              </a:extLst>
            </p:cNvPr>
            <p:cNvSpPr/>
            <p:nvPr/>
          </p:nvSpPr>
          <p:spPr>
            <a:xfrm>
              <a:off x="4621801" y="22164165"/>
              <a:ext cx="5537505" cy="1418771"/>
            </a:xfrm>
            <a:prstGeom prst="rect">
              <a:avLst/>
            </a:prstGeom>
            <a:pattFill prst="wdUpDiag">
              <a:fgClr>
                <a:schemeClr val="bg1">
                  <a:lumMod val="75000"/>
                </a:schemeClr>
              </a:fgClr>
              <a:bgClr>
                <a:schemeClr val="bg1"/>
              </a:bgClr>
            </a:patt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cxnSp>
          <p:nvCxnSpPr>
            <p:cNvPr id="156" name="직선 화살표 연결선 155">
              <a:extLst>
                <a:ext uri="{FF2B5EF4-FFF2-40B4-BE49-F238E27FC236}">
                  <a16:creationId xmlns:a16="http://schemas.microsoft.com/office/drawing/2014/main" id="{9A4768ED-F18A-4F4F-8FF6-4934E5E2052E}"/>
                </a:ext>
              </a:extLst>
            </p:cNvPr>
            <p:cNvCxnSpPr>
              <a:cxnSpLocks/>
            </p:cNvCxnSpPr>
            <p:nvPr/>
          </p:nvCxnSpPr>
          <p:spPr>
            <a:xfrm>
              <a:off x="7357051" y="23582936"/>
              <a:ext cx="0" cy="388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7" name="직사각형 156">
              <a:extLst>
                <a:ext uri="{FF2B5EF4-FFF2-40B4-BE49-F238E27FC236}">
                  <a16:creationId xmlns:a16="http://schemas.microsoft.com/office/drawing/2014/main" id="{44E0E6C8-1CCD-4037-A0D9-97A0306AC534}"/>
                </a:ext>
              </a:extLst>
            </p:cNvPr>
            <p:cNvSpPr/>
            <p:nvPr/>
          </p:nvSpPr>
          <p:spPr>
            <a:xfrm>
              <a:off x="4621800" y="24016571"/>
              <a:ext cx="5537501" cy="108955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p>
          </p:txBody>
        </p:sp>
        <p:sp>
          <p:nvSpPr>
            <p:cNvPr id="158" name="TextBox 157">
              <a:extLst>
                <a:ext uri="{FF2B5EF4-FFF2-40B4-BE49-F238E27FC236}">
                  <a16:creationId xmlns:a16="http://schemas.microsoft.com/office/drawing/2014/main" id="{B619A12E-97EA-4F92-9499-8F9DC5F58515}"/>
                </a:ext>
              </a:extLst>
            </p:cNvPr>
            <p:cNvSpPr txBox="1"/>
            <p:nvPr/>
          </p:nvSpPr>
          <p:spPr>
            <a:xfrm>
              <a:off x="2432302" y="16943026"/>
              <a:ext cx="2638821" cy="612338"/>
            </a:xfrm>
            <a:prstGeom prst="rect">
              <a:avLst/>
            </a:prstGeom>
            <a:noFill/>
          </p:spPr>
          <p:txBody>
            <a:bodyPr wrap="square">
              <a:spAutoFit/>
            </a:bodyPr>
            <a:lstStyle/>
            <a:p>
              <a:pPr algn="ctr"/>
              <a:r>
                <a:rPr lang="en-US" altLang="ko-KR" dirty="0">
                  <a:latin typeface="Sitka Display Semibold" pitchFamily="2" charset="0"/>
                  <a:ea typeface="Pretendard" panose="02000503000000020004" pitchFamily="50" charset="-127"/>
                  <a:cs typeface="Pretendard" panose="02000503000000020004" pitchFamily="50" charset="-127"/>
                </a:rPr>
                <a:t>AERONET</a:t>
              </a:r>
              <a:endParaRPr lang="ko-KR" altLang="en-US" dirty="0">
                <a:latin typeface="Sitka Display Semibold" pitchFamily="2" charset="0"/>
                <a:ea typeface="Pretendard" panose="02000503000000020004" pitchFamily="50" charset="-127"/>
                <a:cs typeface="Pretendard" panose="02000503000000020004" pitchFamily="50" charset="-127"/>
              </a:endParaRPr>
            </a:p>
          </p:txBody>
        </p:sp>
        <p:sp>
          <p:nvSpPr>
            <p:cNvPr id="159" name="TextBox 158">
              <a:extLst>
                <a:ext uri="{FF2B5EF4-FFF2-40B4-BE49-F238E27FC236}">
                  <a16:creationId xmlns:a16="http://schemas.microsoft.com/office/drawing/2014/main" id="{55CA6714-C85D-496F-B2FF-942BCE3DDB21}"/>
                </a:ext>
              </a:extLst>
            </p:cNvPr>
            <p:cNvSpPr txBox="1"/>
            <p:nvPr/>
          </p:nvSpPr>
          <p:spPr>
            <a:xfrm>
              <a:off x="2448453" y="17242685"/>
              <a:ext cx="2638821" cy="612338"/>
            </a:xfrm>
            <a:prstGeom prst="rect">
              <a:avLst/>
            </a:prstGeom>
            <a:noFill/>
          </p:spPr>
          <p:txBody>
            <a:bodyPr wrap="square">
              <a:spAutoFit/>
            </a:bodyPr>
            <a:lstStyle/>
            <a:p>
              <a:pPr algn="ctr"/>
              <a:r>
                <a:rPr lang="en-US" altLang="ko-KR" dirty="0">
                  <a:latin typeface="Sitka Display Semibold" pitchFamily="2" charset="0"/>
                  <a:ea typeface="Pretendard" panose="02000503000000020004" pitchFamily="50" charset="-127"/>
                  <a:cs typeface="Pretendard" panose="02000503000000020004" pitchFamily="50" charset="-127"/>
                </a:rPr>
                <a:t>Measurement data</a:t>
              </a:r>
              <a:endParaRPr lang="ko-KR" altLang="en-US" dirty="0">
                <a:latin typeface="Sitka Display Semibold" pitchFamily="2" charset="0"/>
                <a:ea typeface="Pretendard" panose="02000503000000020004" pitchFamily="50" charset="-127"/>
                <a:cs typeface="Pretendard" panose="02000503000000020004" pitchFamily="50" charset="-127"/>
              </a:endParaRPr>
            </a:p>
          </p:txBody>
        </p:sp>
        <p:sp>
          <p:nvSpPr>
            <p:cNvPr id="160" name="TextBox 159">
              <a:extLst>
                <a:ext uri="{FF2B5EF4-FFF2-40B4-BE49-F238E27FC236}">
                  <a16:creationId xmlns:a16="http://schemas.microsoft.com/office/drawing/2014/main" id="{A3223C2D-DEC4-4BDD-BAFA-3A030766AAF4}"/>
                </a:ext>
              </a:extLst>
            </p:cNvPr>
            <p:cNvSpPr txBox="1"/>
            <p:nvPr/>
          </p:nvSpPr>
          <p:spPr>
            <a:xfrm>
              <a:off x="2081709" y="18356492"/>
              <a:ext cx="3322320" cy="612338"/>
            </a:xfrm>
            <a:prstGeom prst="rect">
              <a:avLst/>
            </a:prstGeom>
            <a:noFill/>
          </p:spPr>
          <p:txBody>
            <a:bodyPr wrap="square">
              <a:spAutoFit/>
            </a:bodyPr>
            <a:lstStyle/>
            <a:p>
              <a:pPr algn="ctr"/>
              <a:r>
                <a:rPr lang="en-US" altLang="ko-KR" dirty="0">
                  <a:latin typeface="Sitka Display Semibold" pitchFamily="2" charset="0"/>
                  <a:ea typeface="Pretendard" panose="02000503000000020004" pitchFamily="50" charset="-127"/>
                  <a:cs typeface="Pretendard" panose="02000503000000020004" pitchFamily="50" charset="-127"/>
                </a:rPr>
                <a:t>Aerosol classification</a:t>
              </a:r>
              <a:endParaRPr lang="ko-KR" altLang="en-US" dirty="0">
                <a:latin typeface="Sitka Display Semibold" pitchFamily="2" charset="0"/>
                <a:ea typeface="Pretendard" panose="02000503000000020004" pitchFamily="50" charset="-127"/>
                <a:cs typeface="Pretendard" panose="02000503000000020004" pitchFamily="50" charset="-127"/>
              </a:endParaRPr>
            </a:p>
          </p:txBody>
        </p:sp>
        <p:sp>
          <p:nvSpPr>
            <p:cNvPr id="161" name="TextBox 160">
              <a:extLst>
                <a:ext uri="{FF2B5EF4-FFF2-40B4-BE49-F238E27FC236}">
                  <a16:creationId xmlns:a16="http://schemas.microsoft.com/office/drawing/2014/main" id="{450847B2-451F-4AF8-96B1-B93E2C361C0C}"/>
                </a:ext>
              </a:extLst>
            </p:cNvPr>
            <p:cNvSpPr txBox="1"/>
            <p:nvPr/>
          </p:nvSpPr>
          <p:spPr>
            <a:xfrm>
              <a:off x="2080960" y="18699294"/>
              <a:ext cx="3322320" cy="612338"/>
            </a:xfrm>
            <a:prstGeom prst="rect">
              <a:avLst/>
            </a:prstGeom>
            <a:noFill/>
          </p:spPr>
          <p:txBody>
            <a:bodyPr wrap="square">
              <a:spAutoFit/>
            </a:bodyPr>
            <a:lstStyle/>
            <a:p>
              <a:pPr algn="ctr"/>
              <a:r>
                <a:rPr lang="en-US" altLang="ko-KR" dirty="0">
                  <a:latin typeface="Sitka Display Semibold" pitchFamily="2" charset="0"/>
                  <a:ea typeface="Pretendard" panose="02000503000000020004" pitchFamily="50" charset="-127"/>
                  <a:cs typeface="Pretendard" panose="02000503000000020004" pitchFamily="50" charset="-127"/>
                </a:rPr>
                <a:t>(Shin et al., 2019)</a:t>
              </a:r>
              <a:endParaRPr lang="ko-KR" altLang="en-US" dirty="0">
                <a:latin typeface="Sitka Display Semibold" pitchFamily="2" charset="0"/>
                <a:ea typeface="Pretendard" panose="02000503000000020004" pitchFamily="50" charset="-127"/>
                <a:cs typeface="Pretendard" panose="02000503000000020004" pitchFamily="50" charset="-127"/>
              </a:endParaRPr>
            </a:p>
          </p:txBody>
        </p:sp>
        <p:sp>
          <p:nvSpPr>
            <p:cNvPr id="162" name="TextBox 161">
              <a:extLst>
                <a:ext uri="{FF2B5EF4-FFF2-40B4-BE49-F238E27FC236}">
                  <a16:creationId xmlns:a16="http://schemas.microsoft.com/office/drawing/2014/main" id="{FF17B4AB-4663-41B7-A28E-BEDDD36E9E56}"/>
                </a:ext>
              </a:extLst>
            </p:cNvPr>
            <p:cNvSpPr txBox="1"/>
            <p:nvPr/>
          </p:nvSpPr>
          <p:spPr>
            <a:xfrm>
              <a:off x="2084435" y="19750477"/>
              <a:ext cx="3464101" cy="612338"/>
            </a:xfrm>
            <a:prstGeom prst="rect">
              <a:avLst/>
            </a:prstGeom>
            <a:solidFill>
              <a:schemeClr val="bg1">
                <a:lumMod val="75000"/>
              </a:schemeClr>
            </a:solidFill>
          </p:spPr>
          <p:txBody>
            <a:bodyPr wrap="square">
              <a:spAutoFit/>
            </a:bodyPr>
            <a:lstStyle/>
            <a:p>
              <a:pPr algn="ctr"/>
              <a:r>
                <a:rPr lang="en-US" altLang="ko-KR" dirty="0">
                  <a:latin typeface="Sitka Display Semibold" pitchFamily="2" charset="0"/>
                  <a:ea typeface="Pretendard" panose="02000503000000020004" pitchFamily="50" charset="-127"/>
                  <a:cs typeface="Pretendard" panose="02000503000000020004" pitchFamily="50" charset="-127"/>
                </a:rPr>
                <a:t>Target variable dataset</a:t>
              </a:r>
              <a:endParaRPr lang="ko-KR" altLang="en-US" dirty="0">
                <a:latin typeface="Sitka Display Semibold" pitchFamily="2" charset="0"/>
                <a:ea typeface="Pretendard" panose="02000503000000020004" pitchFamily="50" charset="-127"/>
                <a:cs typeface="Pretendard" panose="02000503000000020004" pitchFamily="50" charset="-127"/>
              </a:endParaRPr>
            </a:p>
          </p:txBody>
        </p:sp>
        <p:sp>
          <p:nvSpPr>
            <p:cNvPr id="163" name="TextBox 162">
              <a:extLst>
                <a:ext uri="{FF2B5EF4-FFF2-40B4-BE49-F238E27FC236}">
                  <a16:creationId xmlns:a16="http://schemas.microsoft.com/office/drawing/2014/main" id="{7102F6F9-8274-438B-A9D1-FD1F52F9EA59}"/>
                </a:ext>
              </a:extLst>
            </p:cNvPr>
            <p:cNvSpPr txBox="1"/>
            <p:nvPr/>
          </p:nvSpPr>
          <p:spPr>
            <a:xfrm>
              <a:off x="1981535" y="20392749"/>
              <a:ext cx="3322320" cy="661889"/>
            </a:xfrm>
            <a:prstGeom prst="rect">
              <a:avLst/>
            </a:prstGeom>
            <a:noFill/>
          </p:spPr>
          <p:txBody>
            <a:bodyPr wrap="square">
              <a:spAutoFit/>
            </a:bodyPr>
            <a:lstStyle/>
            <a:p>
              <a:pPr algn="ctr"/>
              <a:r>
                <a:rPr lang="en-US" altLang="ko-KR" sz="2000" dirty="0">
                  <a:latin typeface="Sitka Display Semibold" pitchFamily="2" charset="0"/>
                  <a:ea typeface="Pretendard" panose="02000503000000020004" pitchFamily="50" charset="-127"/>
                  <a:cs typeface="Pretendard" panose="02000503000000020004" pitchFamily="50" charset="-127"/>
                </a:rPr>
                <a:t>Aerosol type</a:t>
              </a:r>
              <a:endParaRPr lang="ko-KR" altLang="en-US" sz="2000" dirty="0">
                <a:latin typeface="Sitka Display Semibold" pitchFamily="2" charset="0"/>
                <a:ea typeface="Pretendard" panose="02000503000000020004" pitchFamily="50" charset="-127"/>
                <a:cs typeface="Pretendard" panose="02000503000000020004" pitchFamily="50" charset="-127"/>
              </a:endParaRPr>
            </a:p>
          </p:txBody>
        </p:sp>
        <p:sp>
          <p:nvSpPr>
            <p:cNvPr id="164" name="TextBox 163">
              <a:extLst>
                <a:ext uri="{FF2B5EF4-FFF2-40B4-BE49-F238E27FC236}">
                  <a16:creationId xmlns:a16="http://schemas.microsoft.com/office/drawing/2014/main" id="{F0248F7F-9891-4E6B-897C-88B15DB5EE16}"/>
                </a:ext>
              </a:extLst>
            </p:cNvPr>
            <p:cNvSpPr txBox="1"/>
            <p:nvPr/>
          </p:nvSpPr>
          <p:spPr>
            <a:xfrm>
              <a:off x="9107972" y="19026102"/>
              <a:ext cx="3512719" cy="661889"/>
            </a:xfrm>
            <a:prstGeom prst="rect">
              <a:avLst/>
            </a:prstGeom>
            <a:solidFill>
              <a:schemeClr val="bg1">
                <a:lumMod val="75000"/>
              </a:schemeClr>
            </a:solidFill>
          </p:spPr>
          <p:txBody>
            <a:bodyPr wrap="square">
              <a:spAutoFit/>
            </a:bodyPr>
            <a:lstStyle/>
            <a:p>
              <a:pPr algn="ctr"/>
              <a:r>
                <a:rPr lang="en-US" altLang="ko-KR" sz="2000" b="1" dirty="0">
                  <a:latin typeface="Sitka Display Semibold" pitchFamily="2" charset="0"/>
                  <a:ea typeface="Pretendard" panose="02000503000000020004" pitchFamily="50" charset="-127"/>
                  <a:cs typeface="Pretendard" panose="02000503000000020004" pitchFamily="50" charset="-127"/>
                </a:rPr>
                <a:t>Input variable dataset</a:t>
              </a:r>
              <a:endParaRPr lang="ko-KR" altLang="en-US" sz="2000" b="1" dirty="0">
                <a:latin typeface="Sitka Display Semibold" pitchFamily="2" charset="0"/>
                <a:ea typeface="Pretendard" panose="02000503000000020004" pitchFamily="50" charset="-127"/>
                <a:cs typeface="Pretendard" panose="02000503000000020004" pitchFamily="50" charset="-127"/>
              </a:endParaRPr>
            </a:p>
          </p:txBody>
        </p:sp>
        <p:sp>
          <p:nvSpPr>
            <p:cNvPr id="165" name="TextBox 164">
              <a:extLst>
                <a:ext uri="{FF2B5EF4-FFF2-40B4-BE49-F238E27FC236}">
                  <a16:creationId xmlns:a16="http://schemas.microsoft.com/office/drawing/2014/main" id="{AED43225-3F19-4079-B709-63BEA3F8B096}"/>
                </a:ext>
              </a:extLst>
            </p:cNvPr>
            <p:cNvSpPr txBox="1"/>
            <p:nvPr/>
          </p:nvSpPr>
          <p:spPr>
            <a:xfrm>
              <a:off x="9431559" y="19679310"/>
              <a:ext cx="2638821" cy="887889"/>
            </a:xfrm>
            <a:prstGeom prst="rect">
              <a:avLst/>
            </a:prstGeom>
            <a:noFill/>
          </p:spPr>
          <p:txBody>
            <a:bodyPr wrap="square">
              <a:spAutoFit/>
            </a:bodyPr>
            <a:lstStyle/>
            <a:p>
              <a:pPr algn="ctr">
                <a:lnSpc>
                  <a:spcPct val="80000"/>
                </a:lnSpc>
              </a:pPr>
              <a:r>
                <a:rPr lang="en-US" altLang="ko-KR" dirty="0">
                  <a:latin typeface="Sitka Display Semibold" pitchFamily="2" charset="0"/>
                  <a:ea typeface="Pretendard" panose="02000503000000020004" pitchFamily="50" charset="-127"/>
                  <a:cs typeface="Pretendard" panose="02000503000000020004" pitchFamily="50" charset="-127"/>
                </a:rPr>
                <a:t>Satellite-based</a:t>
              </a:r>
            </a:p>
            <a:p>
              <a:pPr algn="ctr">
                <a:lnSpc>
                  <a:spcPct val="80000"/>
                </a:lnSpc>
              </a:pPr>
              <a:r>
                <a:rPr lang="en-US" altLang="ko-KR" dirty="0">
                  <a:latin typeface="Sitka Display Semibold" pitchFamily="2" charset="0"/>
                  <a:ea typeface="Pretendard" panose="02000503000000020004" pitchFamily="50" charset="-127"/>
                  <a:cs typeface="Pretendard" panose="02000503000000020004" pitchFamily="50" charset="-127"/>
                </a:rPr>
                <a:t>Measurement data</a:t>
              </a:r>
              <a:endParaRPr lang="ko-KR" altLang="en-US" dirty="0">
                <a:latin typeface="Sitka Display Semibold" pitchFamily="2" charset="0"/>
                <a:ea typeface="Pretendard" panose="02000503000000020004" pitchFamily="50" charset="-127"/>
                <a:cs typeface="Pretendard" panose="02000503000000020004" pitchFamily="50" charset="-127"/>
              </a:endParaRPr>
            </a:p>
          </p:txBody>
        </p:sp>
        <p:sp>
          <p:nvSpPr>
            <p:cNvPr id="166" name="TextBox 165">
              <a:extLst>
                <a:ext uri="{FF2B5EF4-FFF2-40B4-BE49-F238E27FC236}">
                  <a16:creationId xmlns:a16="http://schemas.microsoft.com/office/drawing/2014/main" id="{17E27E64-FC11-4172-98FB-24701F18F1BD}"/>
                </a:ext>
              </a:extLst>
            </p:cNvPr>
            <p:cNvSpPr txBox="1"/>
            <p:nvPr/>
          </p:nvSpPr>
          <p:spPr>
            <a:xfrm>
              <a:off x="4791366" y="22170705"/>
              <a:ext cx="5131370" cy="1367902"/>
            </a:xfrm>
            <a:prstGeom prst="rect">
              <a:avLst/>
            </a:prstGeom>
            <a:noFill/>
          </p:spPr>
          <p:txBody>
            <a:bodyPr wrap="square">
              <a:spAutoFit/>
            </a:bodyPr>
            <a:lstStyle/>
            <a:p>
              <a:pPr algn="ctr"/>
              <a:r>
                <a:rPr lang="en-US" altLang="ko-KR" sz="2400" dirty="0">
                  <a:latin typeface="Sitka Display Semibold" pitchFamily="2" charset="0"/>
                  <a:ea typeface="Pretendard" panose="02000503000000020004" pitchFamily="50" charset="-127"/>
                  <a:cs typeface="Pretendard" panose="02000503000000020004" pitchFamily="50" charset="-127"/>
                </a:rPr>
                <a:t>Machine learning approach</a:t>
              </a:r>
            </a:p>
            <a:p>
              <a:pPr algn="ctr"/>
              <a:r>
                <a:rPr lang="en-US" altLang="ko-KR" sz="2400" dirty="0">
                  <a:latin typeface="Sitka Display Semibold" pitchFamily="2" charset="0"/>
                  <a:ea typeface="Pretendard" panose="02000503000000020004" pitchFamily="50" charset="-127"/>
                  <a:cs typeface="Pretendard" panose="02000503000000020004" pitchFamily="50" charset="-127"/>
                </a:rPr>
                <a:t>(Random Forest)</a:t>
              </a:r>
              <a:endParaRPr lang="ko-KR" altLang="en-US" sz="2400" dirty="0">
                <a:latin typeface="Sitka Display Semibold" pitchFamily="2" charset="0"/>
                <a:ea typeface="Pretendard" panose="02000503000000020004" pitchFamily="50" charset="-127"/>
                <a:cs typeface="Pretendard" panose="02000503000000020004" pitchFamily="50" charset="-127"/>
              </a:endParaRPr>
            </a:p>
          </p:txBody>
        </p:sp>
        <p:sp>
          <p:nvSpPr>
            <p:cNvPr id="168" name="TextBox 167">
              <a:extLst>
                <a:ext uri="{FF2B5EF4-FFF2-40B4-BE49-F238E27FC236}">
                  <a16:creationId xmlns:a16="http://schemas.microsoft.com/office/drawing/2014/main" id="{C68C9B96-0B48-4A84-A3C6-4033FF409D91}"/>
                </a:ext>
              </a:extLst>
            </p:cNvPr>
            <p:cNvSpPr txBox="1"/>
            <p:nvPr/>
          </p:nvSpPr>
          <p:spPr>
            <a:xfrm>
              <a:off x="4791366" y="24118655"/>
              <a:ext cx="5131370" cy="867478"/>
            </a:xfrm>
            <a:prstGeom prst="rect">
              <a:avLst/>
            </a:prstGeom>
            <a:noFill/>
          </p:spPr>
          <p:txBody>
            <a:bodyPr wrap="square">
              <a:spAutoFit/>
            </a:bodyPr>
            <a:lstStyle/>
            <a:p>
              <a:pPr algn="ctr"/>
              <a:r>
                <a:rPr lang="en-US" altLang="ko-KR" sz="2800" dirty="0">
                  <a:latin typeface="Sitka Display Semibold" pitchFamily="2" charset="0"/>
                  <a:ea typeface="Pretendard" panose="02000503000000020004" pitchFamily="50" charset="-127"/>
                  <a:cs typeface="Pretendard" panose="02000503000000020004" pitchFamily="50" charset="-127"/>
                </a:rPr>
                <a:t>Accuracy assessment</a:t>
              </a:r>
              <a:endParaRPr lang="ko-KR" altLang="en-US" sz="2800" dirty="0">
                <a:latin typeface="Sitka Display Semibold" pitchFamily="2" charset="0"/>
                <a:ea typeface="Pretendard" panose="02000503000000020004" pitchFamily="50" charset="-127"/>
                <a:cs typeface="Pretendard" panose="02000503000000020004" pitchFamily="50" charset="-127"/>
              </a:endParaRPr>
            </a:p>
          </p:txBody>
        </p:sp>
      </p:grpSp>
      <p:grpSp>
        <p:nvGrpSpPr>
          <p:cNvPr id="60" name="그룹 59">
            <a:extLst>
              <a:ext uri="{FF2B5EF4-FFF2-40B4-BE49-F238E27FC236}">
                <a16:creationId xmlns:a16="http://schemas.microsoft.com/office/drawing/2014/main" id="{C587DCF7-0330-45ED-94A7-682100D977B1}"/>
              </a:ext>
            </a:extLst>
          </p:cNvPr>
          <p:cNvGrpSpPr/>
          <p:nvPr/>
        </p:nvGrpSpPr>
        <p:grpSpPr>
          <a:xfrm>
            <a:off x="562094" y="33798605"/>
            <a:ext cx="29064083" cy="6101750"/>
            <a:chOff x="667219" y="30173034"/>
            <a:chExt cx="59760301" cy="6101750"/>
          </a:xfrm>
        </p:grpSpPr>
        <p:sp>
          <p:nvSpPr>
            <p:cNvPr id="120" name="직사각형 119">
              <a:extLst>
                <a:ext uri="{FF2B5EF4-FFF2-40B4-BE49-F238E27FC236}">
                  <a16:creationId xmlns:a16="http://schemas.microsoft.com/office/drawing/2014/main" id="{9FD49C2E-5C7F-4916-AEEB-A7B18AB15581}"/>
                </a:ext>
              </a:extLst>
            </p:cNvPr>
            <p:cNvSpPr/>
            <p:nvPr/>
          </p:nvSpPr>
          <p:spPr>
            <a:xfrm>
              <a:off x="748943" y="31181653"/>
              <a:ext cx="59678577" cy="509313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30" dirty="0">
                <a:latin typeface="Pretendard" panose="02000503000000020004" pitchFamily="50" charset="-127"/>
                <a:ea typeface="Pretendard" panose="02000503000000020004" pitchFamily="50" charset="-127"/>
                <a:cs typeface="Pretendard" panose="02000503000000020004" pitchFamily="50" charset="-127"/>
              </a:endParaRPr>
            </a:p>
          </p:txBody>
        </p:sp>
        <p:sp>
          <p:nvSpPr>
            <p:cNvPr id="121" name="직사각형 120">
              <a:extLst>
                <a:ext uri="{FF2B5EF4-FFF2-40B4-BE49-F238E27FC236}">
                  <a16:creationId xmlns:a16="http://schemas.microsoft.com/office/drawing/2014/main" id="{A4EC717F-7F15-4748-96FE-5218CC8E3A80}"/>
                </a:ext>
              </a:extLst>
            </p:cNvPr>
            <p:cNvSpPr/>
            <p:nvPr/>
          </p:nvSpPr>
          <p:spPr>
            <a:xfrm>
              <a:off x="667219" y="30173034"/>
              <a:ext cx="10516278" cy="1037036"/>
            </a:xfrm>
            <a:prstGeom prst="rect">
              <a:avLst/>
            </a:prstGeom>
            <a:solidFill>
              <a:srgbClr val="0031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6000" b="1" dirty="0">
                  <a:latin typeface="Sitka Display Semibold" pitchFamily="2" charset="0"/>
                  <a:ea typeface="Pretendard" panose="02000503000000020004" pitchFamily="50" charset="-127"/>
                  <a:cs typeface="Pretendard" panose="02000503000000020004" pitchFamily="50" charset="-127"/>
                </a:rPr>
                <a:t>Conclusion</a:t>
              </a:r>
              <a:endParaRPr lang="ko-KR" altLang="en-US" sz="6000" b="1" dirty="0">
                <a:latin typeface="Sitka Display Semibold" pitchFamily="2" charset="0"/>
                <a:ea typeface="Pretendard" panose="02000503000000020004" pitchFamily="50" charset="-127"/>
                <a:cs typeface="Pretendard" panose="02000503000000020004" pitchFamily="50" charset="-127"/>
              </a:endParaRPr>
            </a:p>
          </p:txBody>
        </p:sp>
        <p:sp>
          <p:nvSpPr>
            <p:cNvPr id="193" name="TextBox 192">
              <a:extLst>
                <a:ext uri="{FF2B5EF4-FFF2-40B4-BE49-F238E27FC236}">
                  <a16:creationId xmlns:a16="http://schemas.microsoft.com/office/drawing/2014/main" id="{6E7AAE8C-8C2C-4CE8-9614-555EF70E7291}"/>
                </a:ext>
              </a:extLst>
            </p:cNvPr>
            <p:cNvSpPr txBox="1"/>
            <p:nvPr/>
          </p:nvSpPr>
          <p:spPr>
            <a:xfrm>
              <a:off x="1164669" y="31379606"/>
              <a:ext cx="58765397" cy="4801314"/>
            </a:xfrm>
            <a:prstGeom prst="rect">
              <a:avLst/>
            </a:prstGeom>
            <a:noFill/>
          </p:spPr>
          <p:txBody>
            <a:bodyPr wrap="square">
              <a:spAutoFit/>
            </a:bodyPr>
            <a:lstStyle/>
            <a:p>
              <a:pPr algn="just"/>
              <a:r>
                <a:rPr lang="en-US" altLang="ko-KR" sz="3400" dirty="0">
                  <a:latin typeface="Sitka Display Semibold" pitchFamily="2" charset="0"/>
                </a:rPr>
                <a:t>We propose a new method for the identification of aerosol types using an RF model—a machine learning technique. The RF-based model was trained using an AERONET-based aerosol type dataset using MODIS and TROPOMI satellite input-variable datasets. Previous and new satellite input variables were adopted in the RF model, and their importance was investigated. The aerosol index, AOD, SZA, and the column amount of trace gases were found to make substantial contributions to the RF aerosol classification model. The performance of the RF-based model was evaluated using AERONET-based aerosol data and compared with that of previous satellite aerosol classification methods, which use empirically calculated threshold values. Our RF-based model was found to have generally better performance than the previous methods. Therefore, our RF-based model can identify aerosols of up to seven types, with more aerosol types and greater accuracy than in previous studies that use input variables similar to those of this study. The performance of our RF-based model was improved by merging aerosol classes into four types (PD, DDM, NA [e.g., sulfate and nitrate], and SA [e.g., carbonaceous aerosols]). This merging of aerosol types improved aerosol classification accuracy, with the RF-based method (using satellite variables) having limitations in detailing aerosol compositions. </a:t>
              </a:r>
              <a:endParaRPr lang="ko-KR" altLang="en-US" sz="3400" dirty="0">
                <a:latin typeface="Sitka Display Semibold" pitchFamily="2" charset="0"/>
              </a:endParaRPr>
            </a:p>
          </p:txBody>
        </p:sp>
      </p:grpSp>
      <p:grpSp>
        <p:nvGrpSpPr>
          <p:cNvPr id="2" name="그룹 1">
            <a:extLst>
              <a:ext uri="{FF2B5EF4-FFF2-40B4-BE49-F238E27FC236}">
                <a16:creationId xmlns:a16="http://schemas.microsoft.com/office/drawing/2014/main" id="{50580F81-59A5-4D8E-8C71-AF08FA75E86F}"/>
              </a:ext>
            </a:extLst>
          </p:cNvPr>
          <p:cNvGrpSpPr/>
          <p:nvPr/>
        </p:nvGrpSpPr>
        <p:grpSpPr>
          <a:xfrm>
            <a:off x="18631166" y="16094393"/>
            <a:ext cx="7920000" cy="10128150"/>
            <a:chOff x="18631166" y="16054449"/>
            <a:chExt cx="7920000" cy="10128150"/>
          </a:xfrm>
        </p:grpSpPr>
        <p:pic>
          <p:nvPicPr>
            <p:cNvPr id="58" name="그림 57">
              <a:extLst>
                <a:ext uri="{FF2B5EF4-FFF2-40B4-BE49-F238E27FC236}">
                  <a16:creationId xmlns:a16="http://schemas.microsoft.com/office/drawing/2014/main" id="{B2FD8F5D-BC25-4142-8F20-20D094CE70B3}"/>
                </a:ext>
              </a:extLst>
            </p:cNvPr>
            <p:cNvPicPr>
              <a:picLocks noChangeAspect="1"/>
            </p:cNvPicPr>
            <p:nvPr/>
          </p:nvPicPr>
          <p:blipFill>
            <a:blip r:embed="rId5"/>
            <a:stretch>
              <a:fillRect/>
            </a:stretch>
          </p:blipFill>
          <p:spPr>
            <a:xfrm>
              <a:off x="18631166" y="16054449"/>
              <a:ext cx="7920000" cy="3498626"/>
            </a:xfrm>
            <a:prstGeom prst="rect">
              <a:avLst/>
            </a:prstGeom>
            <a:noFill/>
          </p:spPr>
        </p:pic>
        <p:pic>
          <p:nvPicPr>
            <p:cNvPr id="71" name="그림 70">
              <a:extLst>
                <a:ext uri="{FF2B5EF4-FFF2-40B4-BE49-F238E27FC236}">
                  <a16:creationId xmlns:a16="http://schemas.microsoft.com/office/drawing/2014/main" id="{1830051C-F366-49E4-AB3F-5D85242F5F68}"/>
                </a:ext>
              </a:extLst>
            </p:cNvPr>
            <p:cNvPicPr>
              <a:picLocks noChangeAspect="1"/>
            </p:cNvPicPr>
            <p:nvPr/>
          </p:nvPicPr>
          <p:blipFill>
            <a:blip r:embed="rId6"/>
            <a:stretch>
              <a:fillRect/>
            </a:stretch>
          </p:blipFill>
          <p:spPr>
            <a:xfrm>
              <a:off x="18631166" y="22889248"/>
              <a:ext cx="7920000" cy="3293351"/>
            </a:xfrm>
            <a:prstGeom prst="rect">
              <a:avLst/>
            </a:prstGeom>
          </p:spPr>
        </p:pic>
        <p:pic>
          <p:nvPicPr>
            <p:cNvPr id="76" name="그림 75">
              <a:extLst>
                <a:ext uri="{FF2B5EF4-FFF2-40B4-BE49-F238E27FC236}">
                  <a16:creationId xmlns:a16="http://schemas.microsoft.com/office/drawing/2014/main" id="{54B153AF-CAA6-493F-B5DC-6C279FA40B3B}"/>
                </a:ext>
              </a:extLst>
            </p:cNvPr>
            <p:cNvPicPr>
              <a:picLocks noChangeAspect="1"/>
            </p:cNvPicPr>
            <p:nvPr/>
          </p:nvPicPr>
          <p:blipFill>
            <a:blip r:embed="rId7"/>
            <a:stretch>
              <a:fillRect/>
            </a:stretch>
          </p:blipFill>
          <p:spPr>
            <a:xfrm>
              <a:off x="18631166" y="19479044"/>
              <a:ext cx="7920000" cy="3496887"/>
            </a:xfrm>
            <a:prstGeom prst="rect">
              <a:avLst/>
            </a:prstGeom>
          </p:spPr>
        </p:pic>
      </p:grpSp>
      <p:sp>
        <p:nvSpPr>
          <p:cNvPr id="191" name="TextBox 190">
            <a:extLst>
              <a:ext uri="{FF2B5EF4-FFF2-40B4-BE49-F238E27FC236}">
                <a16:creationId xmlns:a16="http://schemas.microsoft.com/office/drawing/2014/main" id="{3E8BABC3-09A5-4E62-BC0A-21448A866C78}"/>
              </a:ext>
            </a:extLst>
          </p:cNvPr>
          <p:cNvSpPr txBox="1"/>
          <p:nvPr/>
        </p:nvSpPr>
        <p:spPr>
          <a:xfrm>
            <a:off x="1001323" y="15057292"/>
            <a:ext cx="3627020" cy="644664"/>
          </a:xfrm>
          <a:prstGeom prst="rect">
            <a:avLst/>
          </a:prstGeom>
          <a:noFill/>
        </p:spPr>
        <p:txBody>
          <a:bodyPr wrap="square">
            <a:spAutoFit/>
          </a:bodyPr>
          <a:lstStyle/>
          <a:p>
            <a:pPr marL="571500" indent="-571500" algn="just" latinLnBrk="1">
              <a:lnSpc>
                <a:spcPct val="107000"/>
              </a:lnSpc>
              <a:spcAft>
                <a:spcPts val="800"/>
              </a:spcAft>
              <a:buFont typeface="Wingdings" panose="05000000000000000000" pitchFamily="2" charset="2"/>
              <a:buChar char="Ø"/>
            </a:pPr>
            <a:r>
              <a:rPr lang="en-US" altLang="ko-KR" sz="3600" dirty="0">
                <a:latin typeface="Sitka Display Semibold" pitchFamily="2" charset="0"/>
              </a:rPr>
              <a:t>Flow chart</a:t>
            </a:r>
            <a:endParaRPr lang="ko-KR" altLang="ko-KR" sz="2400" kern="100" dirty="0">
              <a:effectLst/>
              <a:latin typeface="Sitka Display Semibold" pitchFamily="2" charset="0"/>
              <a:ea typeface="맑은 고딕" panose="020B0503020000020004" pitchFamily="50" charset="-127"/>
              <a:cs typeface="Times New Roman" panose="02020603050405020304" pitchFamily="18" charset="0"/>
            </a:endParaRPr>
          </a:p>
        </p:txBody>
      </p:sp>
      <p:sp>
        <p:nvSpPr>
          <p:cNvPr id="192" name="TextBox 191">
            <a:extLst>
              <a:ext uri="{FF2B5EF4-FFF2-40B4-BE49-F238E27FC236}">
                <a16:creationId xmlns:a16="http://schemas.microsoft.com/office/drawing/2014/main" id="{21722AEA-F46A-4564-9DFD-C47BBD087A29}"/>
              </a:ext>
            </a:extLst>
          </p:cNvPr>
          <p:cNvSpPr txBox="1"/>
          <p:nvPr/>
        </p:nvSpPr>
        <p:spPr>
          <a:xfrm>
            <a:off x="1111075" y="25021550"/>
            <a:ext cx="3060142" cy="644664"/>
          </a:xfrm>
          <a:prstGeom prst="rect">
            <a:avLst/>
          </a:prstGeom>
          <a:noFill/>
        </p:spPr>
        <p:txBody>
          <a:bodyPr wrap="square">
            <a:spAutoFit/>
          </a:bodyPr>
          <a:lstStyle/>
          <a:p>
            <a:pPr marL="571500" indent="-571500" algn="just" latinLnBrk="1">
              <a:lnSpc>
                <a:spcPct val="107000"/>
              </a:lnSpc>
              <a:spcAft>
                <a:spcPts val="800"/>
              </a:spcAft>
              <a:buFont typeface="Wingdings" panose="05000000000000000000" pitchFamily="2" charset="2"/>
              <a:buChar char="Ø"/>
            </a:pPr>
            <a:r>
              <a:rPr lang="en-US" altLang="ko-KR" sz="3600" kern="100" dirty="0">
                <a:effectLst/>
                <a:latin typeface="Sitka Display Semibold" pitchFamily="2" charset="0"/>
                <a:ea typeface="맑은 고딕" panose="020B0503020000020004" pitchFamily="50" charset="-127"/>
                <a:cs typeface="Times New Roman" panose="02020603050405020304" pitchFamily="18" charset="0"/>
              </a:rPr>
              <a:t>Input data</a:t>
            </a:r>
            <a:endParaRPr lang="ko-KR" altLang="ko-KR" sz="2400" kern="100" dirty="0">
              <a:effectLst/>
              <a:latin typeface="Sitka Display Semibold" pitchFamily="2" charset="0"/>
              <a:ea typeface="맑은 고딕" panose="020B0503020000020004" pitchFamily="50" charset="-127"/>
              <a:cs typeface="Times New Roman" panose="02020603050405020304" pitchFamily="18" charset="0"/>
            </a:endParaRPr>
          </a:p>
        </p:txBody>
      </p:sp>
      <p:sp>
        <p:nvSpPr>
          <p:cNvPr id="201" name="TextBox 200">
            <a:extLst>
              <a:ext uri="{FF2B5EF4-FFF2-40B4-BE49-F238E27FC236}">
                <a16:creationId xmlns:a16="http://schemas.microsoft.com/office/drawing/2014/main" id="{BEC5FFB8-0F21-4732-ADAC-2DF29FCE240C}"/>
              </a:ext>
            </a:extLst>
          </p:cNvPr>
          <p:cNvSpPr txBox="1"/>
          <p:nvPr/>
        </p:nvSpPr>
        <p:spPr>
          <a:xfrm>
            <a:off x="15999459" y="15250234"/>
            <a:ext cx="4416964" cy="644664"/>
          </a:xfrm>
          <a:prstGeom prst="rect">
            <a:avLst/>
          </a:prstGeom>
          <a:noFill/>
        </p:spPr>
        <p:txBody>
          <a:bodyPr wrap="square">
            <a:spAutoFit/>
          </a:bodyPr>
          <a:lstStyle/>
          <a:p>
            <a:pPr marL="571500" indent="-571500" algn="just" latinLnBrk="1">
              <a:lnSpc>
                <a:spcPct val="107000"/>
              </a:lnSpc>
              <a:spcAft>
                <a:spcPts val="800"/>
              </a:spcAft>
              <a:buFont typeface="Wingdings" panose="05000000000000000000" pitchFamily="2" charset="2"/>
              <a:buChar char="Ø"/>
            </a:pPr>
            <a:r>
              <a:rPr lang="en-US" altLang="ko-KR" sz="3600" kern="100" dirty="0">
                <a:latin typeface="Sitka Display Semibold" pitchFamily="2" charset="0"/>
                <a:ea typeface="맑은 고딕" panose="020B0503020000020004" pitchFamily="50" charset="-127"/>
                <a:cs typeface="Times New Roman" panose="02020603050405020304" pitchFamily="18" charset="0"/>
              </a:rPr>
              <a:t>Model accuracy</a:t>
            </a:r>
            <a:endParaRPr lang="ko-KR" altLang="ko-KR" sz="2400" kern="100" dirty="0">
              <a:effectLst/>
              <a:latin typeface="Sitka Display Semibold" pitchFamily="2" charset="0"/>
              <a:ea typeface="맑은 고딕" panose="020B0503020000020004" pitchFamily="50" charset="-127"/>
              <a:cs typeface="Times New Roman" panose="02020603050405020304" pitchFamily="18" charset="0"/>
            </a:endParaRPr>
          </a:p>
        </p:txBody>
      </p:sp>
      <p:sp>
        <p:nvSpPr>
          <p:cNvPr id="202" name="TextBox 201">
            <a:extLst>
              <a:ext uri="{FF2B5EF4-FFF2-40B4-BE49-F238E27FC236}">
                <a16:creationId xmlns:a16="http://schemas.microsoft.com/office/drawing/2014/main" id="{AE12D312-7C66-4BCC-8AAA-CB7F102D5B36}"/>
              </a:ext>
            </a:extLst>
          </p:cNvPr>
          <p:cNvSpPr txBox="1"/>
          <p:nvPr/>
        </p:nvSpPr>
        <p:spPr>
          <a:xfrm>
            <a:off x="1109866" y="20824371"/>
            <a:ext cx="4416964" cy="644664"/>
          </a:xfrm>
          <a:prstGeom prst="rect">
            <a:avLst/>
          </a:prstGeom>
          <a:noFill/>
        </p:spPr>
        <p:txBody>
          <a:bodyPr wrap="square">
            <a:spAutoFit/>
          </a:bodyPr>
          <a:lstStyle/>
          <a:p>
            <a:pPr marL="571500" indent="-571500" algn="just" latinLnBrk="1">
              <a:lnSpc>
                <a:spcPct val="107000"/>
              </a:lnSpc>
              <a:spcAft>
                <a:spcPts val="800"/>
              </a:spcAft>
              <a:buFont typeface="Wingdings" panose="05000000000000000000" pitchFamily="2" charset="2"/>
              <a:buChar char="Ø"/>
            </a:pPr>
            <a:r>
              <a:rPr lang="en-US" altLang="ko-KR" sz="3600" kern="100" dirty="0">
                <a:effectLst/>
                <a:latin typeface="Sitka Display Semibold" pitchFamily="2" charset="0"/>
                <a:ea typeface="맑은 고딕" panose="020B0503020000020004" pitchFamily="50" charset="-127"/>
                <a:cs typeface="Times New Roman" panose="02020603050405020304" pitchFamily="18" charset="0"/>
              </a:rPr>
              <a:t>Aerosol type</a:t>
            </a:r>
            <a:endParaRPr lang="ko-KR" altLang="ko-KR" sz="3600" kern="100" dirty="0">
              <a:effectLst/>
              <a:latin typeface="Sitka Display Semibold" pitchFamily="2" charset="0"/>
              <a:ea typeface="맑은 고딕" panose="020B0503020000020004" pitchFamily="50" charset="-127"/>
              <a:cs typeface="Times New Roman" panose="02020603050405020304" pitchFamily="18" charset="0"/>
            </a:endParaRPr>
          </a:p>
        </p:txBody>
      </p:sp>
      <p:sp>
        <p:nvSpPr>
          <p:cNvPr id="203" name="TextBox 202">
            <a:extLst>
              <a:ext uri="{FF2B5EF4-FFF2-40B4-BE49-F238E27FC236}">
                <a16:creationId xmlns:a16="http://schemas.microsoft.com/office/drawing/2014/main" id="{5DCEB6FC-AAA9-4AF8-8EE0-FD6A513EAD71}"/>
              </a:ext>
            </a:extLst>
          </p:cNvPr>
          <p:cNvSpPr txBox="1"/>
          <p:nvPr/>
        </p:nvSpPr>
        <p:spPr>
          <a:xfrm>
            <a:off x="15907111" y="26305500"/>
            <a:ext cx="13427105" cy="6575518"/>
          </a:xfrm>
          <a:prstGeom prst="rect">
            <a:avLst/>
          </a:prstGeom>
          <a:noFill/>
        </p:spPr>
        <p:txBody>
          <a:bodyPr wrap="square">
            <a:spAutoFit/>
          </a:bodyPr>
          <a:lstStyle/>
          <a:p>
            <a:pPr algn="just" latinLnBrk="1">
              <a:lnSpc>
                <a:spcPct val="107000"/>
              </a:lnSpc>
              <a:spcAft>
                <a:spcPts val="800"/>
              </a:spcAft>
            </a:pPr>
            <a:r>
              <a:rPr lang="en-US" altLang="ko-KR" sz="3300" dirty="0">
                <a:latin typeface="Sitka Display Semibold" pitchFamily="2" charset="0"/>
              </a:rPr>
              <a:t>When aerosols were classified into seven types, the overall accuracy of the RF-based model was 59%. The model demonstrated reliable detection accuracies for the SA (74%), PD (74%), and DDM (69%) types, indicating strong sensitivity to dust and pollution particles with high absorption. However, the detection performance for pollution aerosols such as MA, WA, and NA was generally below 47%, with the NA type classification accuracy particularly low at 21%. By consolidating the aerosols into five types (PD, DDM, PDM, SA, and NA), our RF-based model showed improved detection performance, achieving an overall accuracy of 67%. Further improvement was achieved by merging the aerosol classes into four types (PD, DDM, NA [e.g., sulfate and nitrate], and SA [e.g., carbonaceous aerosols]), which resulted in an overall accuracy of up to 73%.</a:t>
            </a:r>
            <a:endParaRPr lang="en-US" altLang="ko-KR" sz="3300" kern="100" dirty="0">
              <a:latin typeface="Sitka Display Semibold" pitchFamily="2" charset="0"/>
              <a:ea typeface="맑은 고딕" panose="020B0503020000020004" pitchFamily="50" charset="-127"/>
              <a:cs typeface="Times New Roman" panose="02020603050405020304" pitchFamily="18" charset="0"/>
            </a:endParaRPr>
          </a:p>
        </p:txBody>
      </p:sp>
      <p:graphicFrame>
        <p:nvGraphicFramePr>
          <p:cNvPr id="1024" name="표 1025">
            <a:extLst>
              <a:ext uri="{FF2B5EF4-FFF2-40B4-BE49-F238E27FC236}">
                <a16:creationId xmlns:a16="http://schemas.microsoft.com/office/drawing/2014/main" id="{6A2275EE-F2D0-4E46-B1D0-E30A3B0E5837}"/>
              </a:ext>
            </a:extLst>
          </p:cNvPr>
          <p:cNvGraphicFramePr>
            <a:graphicFrameLocks noGrp="1"/>
          </p:cNvGraphicFramePr>
          <p:nvPr>
            <p:extLst>
              <p:ext uri="{D42A27DB-BD31-4B8C-83A1-F6EECF244321}">
                <p14:modId xmlns:p14="http://schemas.microsoft.com/office/powerpoint/2010/main" val="2528400264"/>
              </p:ext>
            </p:extLst>
          </p:nvPr>
        </p:nvGraphicFramePr>
        <p:xfrm>
          <a:off x="1620633" y="21581457"/>
          <a:ext cx="12104892" cy="3184622"/>
        </p:xfrm>
        <a:graphic>
          <a:graphicData uri="http://schemas.openxmlformats.org/drawingml/2006/table">
            <a:tbl>
              <a:tblPr firstRow="1" bandRow="1">
                <a:tableStyleId>{5C22544A-7EE6-4342-B048-85BDC9FD1C3A}</a:tableStyleId>
              </a:tblPr>
              <a:tblGrid>
                <a:gridCol w="4240854">
                  <a:extLst>
                    <a:ext uri="{9D8B030D-6E8A-4147-A177-3AD203B41FA5}">
                      <a16:colId xmlns:a16="http://schemas.microsoft.com/office/drawing/2014/main" val="2691368871"/>
                    </a:ext>
                  </a:extLst>
                </a:gridCol>
                <a:gridCol w="7864038">
                  <a:extLst>
                    <a:ext uri="{9D8B030D-6E8A-4147-A177-3AD203B41FA5}">
                      <a16:colId xmlns:a16="http://schemas.microsoft.com/office/drawing/2014/main" val="612610813"/>
                    </a:ext>
                  </a:extLst>
                </a:gridCol>
              </a:tblGrid>
              <a:tr h="410942">
                <a:tc>
                  <a:txBody>
                    <a:bodyPr/>
                    <a:lstStyle/>
                    <a:p>
                      <a:pPr algn="ctr" latinLnBrk="1"/>
                      <a:r>
                        <a:rPr lang="en-US" altLang="ko-KR" sz="2000" dirty="0">
                          <a:solidFill>
                            <a:schemeClr val="tx1"/>
                          </a:solidFill>
                          <a:latin typeface="Sitka Display Semibold" pitchFamily="2" charset="0"/>
                        </a:rPr>
                        <a:t>Type name</a:t>
                      </a:r>
                      <a:endParaRPr lang="ko-KR" altLang="en-US" sz="2000" dirty="0">
                        <a:solidFill>
                          <a:schemeClr val="tx1"/>
                        </a:solidFill>
                        <a:latin typeface="Sitka Display Semibold" pitchFamily="2" charset="0"/>
                      </a:endParaRPr>
                    </a:p>
                  </a:txBody>
                  <a:tcPr>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solidFill>
                            <a:schemeClr val="tx1"/>
                          </a:solidFill>
                          <a:latin typeface="Sitka Display Semibold" pitchFamily="2" charset="0"/>
                        </a:rPr>
                        <a:t>Aerosol type</a:t>
                      </a:r>
                      <a:endParaRPr lang="ko-KR" altLang="en-US" sz="2000" b="0" dirty="0">
                        <a:latin typeface="Sitka Display Semibold" pitchFamily="2" charset="0"/>
                      </a:endParaRPr>
                    </a:p>
                  </a:txBody>
                  <a:tcPr>
                    <a:lnL w="635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9006451"/>
                  </a:ext>
                </a:extLst>
              </a:tr>
              <a:tr h="363058">
                <a:tc>
                  <a:txBody>
                    <a:bodyPr/>
                    <a:lstStyle/>
                    <a:p>
                      <a:pPr algn="ctr" latinLnBrk="1"/>
                      <a:r>
                        <a:rPr lang="en-US" altLang="ko-KR" sz="2000" dirty="0">
                          <a:latin typeface="Sitka Display Semibold" pitchFamily="2" charset="0"/>
                        </a:rPr>
                        <a:t>PD</a:t>
                      </a:r>
                      <a:endParaRPr lang="ko-KR" altLang="en-US" sz="20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latin typeface="Sitka Display Semibold" pitchFamily="2" charset="0"/>
                        </a:rPr>
                        <a:t>Pure Dust</a:t>
                      </a:r>
                      <a:endParaRPr lang="ko-KR" altLang="en-US" sz="2000" dirty="0">
                        <a:latin typeface="Sitka Display Semibold" pitchFamily="2"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0054392"/>
                  </a:ext>
                </a:extLst>
              </a:tr>
              <a:tr h="363058">
                <a:tc>
                  <a:txBody>
                    <a:bodyPr/>
                    <a:lstStyle/>
                    <a:p>
                      <a:pPr algn="ctr" latinLnBrk="1"/>
                      <a:r>
                        <a:rPr lang="en-US" altLang="ko-KR" sz="2000" dirty="0">
                          <a:latin typeface="Sitka Display Semibold" pitchFamily="2" charset="0"/>
                        </a:rPr>
                        <a:t>DDM</a:t>
                      </a:r>
                      <a:endParaRPr lang="ko-KR" altLang="en-US" sz="20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latin typeface="Sitka Display Semibold" pitchFamily="2" charset="0"/>
                        </a:rPr>
                        <a:t>Dust Dominated Mixture</a:t>
                      </a:r>
                      <a:endParaRPr lang="ko-KR" altLang="en-US" sz="2000" dirty="0">
                        <a:latin typeface="Sitka Display Semibold" pitchFamily="2"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3800401"/>
                  </a:ext>
                </a:extLst>
              </a:tr>
              <a:tr h="363058">
                <a:tc>
                  <a:txBody>
                    <a:bodyPr/>
                    <a:lstStyle/>
                    <a:p>
                      <a:pPr algn="ctr" latinLnBrk="1"/>
                      <a:r>
                        <a:rPr lang="en-US" altLang="ko-KR" sz="2000" dirty="0">
                          <a:latin typeface="Sitka Display Semibold" pitchFamily="2" charset="0"/>
                        </a:rPr>
                        <a:t>PDM</a:t>
                      </a:r>
                      <a:endParaRPr lang="ko-KR" altLang="en-US" sz="20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latin typeface="Sitka Display Semibold" pitchFamily="2" charset="0"/>
                        </a:rPr>
                        <a:t>Pollution Dominated Mixture</a:t>
                      </a:r>
                      <a:endParaRPr lang="ko-KR" altLang="en-US" sz="2000" dirty="0">
                        <a:latin typeface="Sitka Display Semibold" pitchFamily="2"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485204"/>
                  </a:ext>
                </a:extLst>
              </a:tr>
              <a:tr h="363058">
                <a:tc>
                  <a:txBody>
                    <a:bodyPr/>
                    <a:lstStyle/>
                    <a:p>
                      <a:pPr algn="ctr" latinLnBrk="1"/>
                      <a:r>
                        <a:rPr lang="en-US" altLang="ko-KR" sz="2000" dirty="0">
                          <a:latin typeface="Sitka Display Semibold" pitchFamily="2" charset="0"/>
                        </a:rPr>
                        <a:t>NA</a:t>
                      </a:r>
                      <a:endParaRPr lang="ko-KR" altLang="en-US" sz="20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latin typeface="Sitka Display Semibold" pitchFamily="2" charset="0"/>
                        </a:rPr>
                        <a:t>Non-Absorbing</a:t>
                      </a:r>
                      <a:endParaRPr lang="ko-KR" altLang="en-US" sz="2000" dirty="0">
                        <a:latin typeface="Sitka Display Semibold" pitchFamily="2"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8744507"/>
                  </a:ext>
                </a:extLst>
              </a:tr>
              <a:tr h="363058">
                <a:tc>
                  <a:txBody>
                    <a:bodyPr/>
                    <a:lstStyle/>
                    <a:p>
                      <a:pPr algn="ctr" latinLnBrk="1"/>
                      <a:r>
                        <a:rPr lang="en-US" altLang="ko-KR" sz="2000" dirty="0">
                          <a:latin typeface="Sitka Display Semibold" pitchFamily="2" charset="0"/>
                        </a:rPr>
                        <a:t>WA</a:t>
                      </a:r>
                      <a:endParaRPr lang="ko-KR" altLang="en-US" sz="20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latin typeface="Sitka Display Semibold" pitchFamily="2" charset="0"/>
                        </a:rPr>
                        <a:t>Weakly Absorbing</a:t>
                      </a:r>
                      <a:endParaRPr lang="ko-KR" altLang="en-US" sz="2000" dirty="0">
                        <a:latin typeface="Sitka Display Semibold" pitchFamily="2"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7091902"/>
                  </a:ext>
                </a:extLst>
              </a:tr>
              <a:tr h="363058">
                <a:tc>
                  <a:txBody>
                    <a:bodyPr/>
                    <a:lstStyle/>
                    <a:p>
                      <a:pPr algn="ctr" latinLnBrk="1"/>
                      <a:r>
                        <a:rPr lang="en-US" altLang="ko-KR" sz="2000" dirty="0">
                          <a:latin typeface="Sitka Display Semibold" pitchFamily="2" charset="0"/>
                        </a:rPr>
                        <a:t>MA</a:t>
                      </a:r>
                      <a:endParaRPr lang="ko-KR" altLang="en-US" sz="20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latin typeface="Sitka Display Semibold" pitchFamily="2" charset="0"/>
                        </a:rPr>
                        <a:t>Moderately Absorbing</a:t>
                      </a:r>
                      <a:endParaRPr lang="ko-KR" altLang="en-US" sz="2000" dirty="0">
                        <a:latin typeface="Sitka Display Semibold" pitchFamily="2"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4654076"/>
                  </a:ext>
                </a:extLst>
              </a:tr>
              <a:tr h="363058">
                <a:tc>
                  <a:txBody>
                    <a:bodyPr/>
                    <a:lstStyle/>
                    <a:p>
                      <a:pPr algn="ctr" latinLnBrk="1"/>
                      <a:r>
                        <a:rPr lang="en-US" altLang="ko-KR" sz="2000" dirty="0">
                          <a:latin typeface="Sitka Display Semibold" pitchFamily="2" charset="0"/>
                        </a:rPr>
                        <a:t>SA</a:t>
                      </a:r>
                      <a:endParaRPr lang="ko-KR" altLang="en-US" sz="20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2000" dirty="0">
                          <a:latin typeface="Sitka Display Semibold" pitchFamily="2" charset="0"/>
                        </a:rPr>
                        <a:t>Strongly Absorbing</a:t>
                      </a:r>
                      <a:endParaRPr lang="ko-KR" altLang="en-US" sz="2000" dirty="0">
                        <a:latin typeface="Sitka Display Semibold" pitchFamily="2" charset="0"/>
                      </a:endParaRPr>
                    </a:p>
                  </a:txBody>
                  <a:tcPr>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1476324"/>
                  </a:ext>
                </a:extLst>
              </a:tr>
            </a:tbl>
          </a:graphicData>
        </a:graphic>
      </p:graphicFrame>
      <p:graphicFrame>
        <p:nvGraphicFramePr>
          <p:cNvPr id="64" name="표 1025">
            <a:extLst>
              <a:ext uri="{FF2B5EF4-FFF2-40B4-BE49-F238E27FC236}">
                <a16:creationId xmlns:a16="http://schemas.microsoft.com/office/drawing/2014/main" id="{93412DB6-80D9-4CBC-9E50-2FB50D7B5997}"/>
              </a:ext>
            </a:extLst>
          </p:cNvPr>
          <p:cNvGraphicFramePr>
            <a:graphicFrameLocks noGrp="1"/>
          </p:cNvGraphicFramePr>
          <p:nvPr>
            <p:extLst>
              <p:ext uri="{D42A27DB-BD31-4B8C-83A1-F6EECF244321}">
                <p14:modId xmlns:p14="http://schemas.microsoft.com/office/powerpoint/2010/main" val="3210172935"/>
              </p:ext>
            </p:extLst>
          </p:nvPr>
        </p:nvGraphicFramePr>
        <p:xfrm>
          <a:off x="1090183" y="25762668"/>
          <a:ext cx="13079083" cy="7160454"/>
        </p:xfrm>
        <a:graphic>
          <a:graphicData uri="http://schemas.openxmlformats.org/drawingml/2006/table">
            <a:tbl>
              <a:tblPr firstRow="1" bandRow="1">
                <a:tableStyleId>{5C22544A-7EE6-4342-B048-85BDC9FD1C3A}</a:tableStyleId>
              </a:tblPr>
              <a:tblGrid>
                <a:gridCol w="2725606">
                  <a:extLst>
                    <a:ext uri="{9D8B030D-6E8A-4147-A177-3AD203B41FA5}">
                      <a16:colId xmlns:a16="http://schemas.microsoft.com/office/drawing/2014/main" val="2691368871"/>
                    </a:ext>
                  </a:extLst>
                </a:gridCol>
                <a:gridCol w="2569594">
                  <a:extLst>
                    <a:ext uri="{9D8B030D-6E8A-4147-A177-3AD203B41FA5}">
                      <a16:colId xmlns:a16="http://schemas.microsoft.com/office/drawing/2014/main" val="612610813"/>
                    </a:ext>
                  </a:extLst>
                </a:gridCol>
                <a:gridCol w="3232696">
                  <a:extLst>
                    <a:ext uri="{9D8B030D-6E8A-4147-A177-3AD203B41FA5}">
                      <a16:colId xmlns:a16="http://schemas.microsoft.com/office/drawing/2014/main" val="1596039547"/>
                    </a:ext>
                  </a:extLst>
                </a:gridCol>
                <a:gridCol w="4551187">
                  <a:extLst>
                    <a:ext uri="{9D8B030D-6E8A-4147-A177-3AD203B41FA5}">
                      <a16:colId xmlns:a16="http://schemas.microsoft.com/office/drawing/2014/main" val="2432420975"/>
                    </a:ext>
                  </a:extLst>
                </a:gridCol>
              </a:tblGrid>
              <a:tr h="390851">
                <a:tc>
                  <a:txBody>
                    <a:bodyPr/>
                    <a:lstStyle/>
                    <a:p>
                      <a:pPr algn="ctr" latinLnBrk="1"/>
                      <a:r>
                        <a:rPr lang="en-US" altLang="ko-KR" sz="2000" dirty="0">
                          <a:solidFill>
                            <a:schemeClr val="tx1"/>
                          </a:solidFill>
                          <a:latin typeface="Sitka Display Semibold" pitchFamily="2" charset="0"/>
                        </a:rPr>
                        <a:t>Sensor (</a:t>
                      </a:r>
                      <a:r>
                        <a:rPr lang="en-US" altLang="ko-KR" sz="2000" dirty="0" err="1">
                          <a:solidFill>
                            <a:schemeClr val="tx1"/>
                          </a:solidFill>
                          <a:latin typeface="Sitka Display Semibold" pitchFamily="2" charset="0"/>
                        </a:rPr>
                        <a:t>Misson</a:t>
                      </a:r>
                      <a:r>
                        <a:rPr lang="en-US" altLang="ko-KR" sz="2000" dirty="0">
                          <a:solidFill>
                            <a:schemeClr val="tx1"/>
                          </a:solidFill>
                          <a:latin typeface="Sitka Display Semibold" pitchFamily="2" charset="0"/>
                        </a:rPr>
                        <a:t>)</a:t>
                      </a:r>
                      <a:endParaRPr lang="ko-KR" altLang="en-US" sz="2000" dirty="0">
                        <a:solidFill>
                          <a:schemeClr val="tx1"/>
                        </a:solidFill>
                        <a:latin typeface="Sitka Display Semibold" pitchFamily="2" charset="0"/>
                      </a:endParaRPr>
                    </a:p>
                  </a:txBody>
                  <a:tcPr anchor="ctr">
                    <a:lnL w="12700" cmpd="sng">
                      <a:noFill/>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2000" dirty="0">
                          <a:solidFill>
                            <a:schemeClr val="tx1"/>
                          </a:solidFill>
                          <a:latin typeface="Sitka Display Semibold" pitchFamily="2" charset="0"/>
                        </a:rPr>
                        <a:t>Aerosol type</a:t>
                      </a:r>
                      <a:endParaRPr lang="ko-KR" altLang="en-US" sz="2000" b="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2000" b="0" dirty="0">
                          <a:solidFill>
                            <a:schemeClr val="tx1"/>
                          </a:solidFill>
                          <a:latin typeface="Sitka Display Semibold" pitchFamily="2" charset="0"/>
                        </a:rPr>
                        <a:t>Variable</a:t>
                      </a:r>
                      <a:endParaRPr lang="ko-KR" altLang="en-US" sz="2000" b="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2000" b="0" dirty="0">
                          <a:solidFill>
                            <a:schemeClr val="tx1"/>
                          </a:solidFill>
                          <a:latin typeface="Sitka Display Semibold" pitchFamily="2" charset="0"/>
                        </a:rPr>
                        <a:t>Notes</a:t>
                      </a:r>
                      <a:endParaRPr lang="ko-KR" altLang="en-US" sz="2000" b="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9006451"/>
                  </a:ext>
                </a:extLst>
              </a:tr>
              <a:tr h="654337">
                <a:tc rowSpan="4">
                  <a:txBody>
                    <a:bodyPr/>
                    <a:lstStyle/>
                    <a:p>
                      <a:pPr algn="ctr" latinLnBrk="1"/>
                      <a:r>
                        <a:rPr lang="en-US" altLang="ko-KR" sz="1800" dirty="0">
                          <a:solidFill>
                            <a:schemeClr val="tx1"/>
                          </a:solidFill>
                          <a:latin typeface="Sitka Display Semibold" pitchFamily="2" charset="0"/>
                        </a:rPr>
                        <a:t>TROPOMI (Sentinel-5P)</a:t>
                      </a:r>
                      <a:endParaRPr lang="ko-KR" altLang="en-US" sz="1800" dirty="0">
                        <a:solidFill>
                          <a:schemeClr val="tx1"/>
                        </a:solidFill>
                        <a:latin typeface="Sitka Display Semibold" pitchFamily="2" charset="0"/>
                      </a:endParaRPr>
                    </a:p>
                  </a:txBody>
                  <a:tcPr anchor="ctr">
                    <a:lnL w="12700" cmpd="sng">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latinLnBrk="1"/>
                      <a:r>
                        <a:rPr lang="en-US" altLang="ko-KR" sz="1800" dirty="0">
                          <a:solidFill>
                            <a:schemeClr val="tx1"/>
                          </a:solidFill>
                          <a:latin typeface="Sitka Display Semibold" pitchFamily="2" charset="0"/>
                        </a:rPr>
                        <a:t>AI (L2)</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b="1" dirty="0">
                          <a:solidFill>
                            <a:schemeClr val="tx1"/>
                          </a:solidFill>
                          <a:latin typeface="Sitka Display Semibold" pitchFamily="2" charset="0"/>
                        </a:rPr>
                        <a:t>Aerosol index</a:t>
                      </a:r>
                      <a:endParaRPr lang="ko-KR" altLang="en-US" sz="1800" b="1"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b="1" dirty="0">
                          <a:solidFill>
                            <a:schemeClr val="tx1"/>
                          </a:solidFill>
                          <a:latin typeface="Sitka Display Semibold" pitchFamily="2" charset="0"/>
                        </a:rPr>
                        <a:t>A qualitative measure indication the presence of absorbing aerosols</a:t>
                      </a:r>
                      <a:endParaRPr lang="ko-KR" altLang="en-US" sz="1800" b="1"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0054392"/>
                  </a:ext>
                </a:extLst>
              </a:tr>
              <a:tr h="504775">
                <a:tc vMerge="1">
                  <a:txBody>
                    <a:bodyPr/>
                    <a:lstStyle/>
                    <a:p>
                      <a:pPr latinLnBrk="1"/>
                      <a:endParaRPr lang="ko-KR" altLang="en-US"/>
                    </a:p>
                  </a:txBody>
                  <a:tcPr>
                    <a:lnT w="12700" cap="flat" cmpd="sng" algn="ctr">
                      <a:solidFill>
                        <a:schemeClr val="tx1"/>
                      </a:solidFill>
                      <a:prstDash val="solid"/>
                      <a:round/>
                      <a:headEnd type="none" w="med" len="med"/>
                      <a:tailEnd type="none" w="med" len="med"/>
                    </a:lnT>
                  </a:tcPr>
                </a:tc>
                <a:tc vMerge="1">
                  <a:txBody>
                    <a:bodyPr/>
                    <a:lstStyle/>
                    <a:p>
                      <a:pPr latinLnBrk="1"/>
                      <a:endParaRPr lang="ko-KR"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3027487" rtl="0" eaLnBrk="1" fontAlgn="auto" latinLnBrk="1" hangingPunct="1">
                        <a:lnSpc>
                          <a:spcPct val="100000"/>
                        </a:lnSpc>
                        <a:spcBef>
                          <a:spcPts val="0"/>
                        </a:spcBef>
                        <a:spcAft>
                          <a:spcPts val="0"/>
                        </a:spcAft>
                        <a:buClrTx/>
                        <a:buSzTx/>
                        <a:buFontTx/>
                        <a:buNone/>
                        <a:tabLst/>
                        <a:defRPr/>
                      </a:pPr>
                      <a:r>
                        <a:rPr lang="en-US" altLang="ko-KR" sz="1800" dirty="0">
                          <a:solidFill>
                            <a:schemeClr val="tx1"/>
                          </a:solidFill>
                          <a:latin typeface="Sitka Display Semibold" pitchFamily="2" charset="0"/>
                        </a:rPr>
                        <a:t>Solar Zenith angle</a:t>
                      </a:r>
                      <a:endParaRPr lang="ko-KR" altLang="en-US" sz="1800" dirty="0">
                        <a:solidFill>
                          <a:schemeClr val="tx1"/>
                        </a:solidFill>
                        <a:latin typeface="Sitka Display Semibold" pitchFamily="2" charset="0"/>
                      </a:endParaRPr>
                    </a:p>
                  </a:txBody>
                  <a:tcPr anchor="ctr">
                    <a:lnL w="12700" cmpd="sng">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3027487" rtl="0" eaLnBrk="1" fontAlgn="auto" latinLnBrk="1" hangingPunct="1">
                        <a:lnSpc>
                          <a:spcPct val="100000"/>
                        </a:lnSpc>
                        <a:spcBef>
                          <a:spcPts val="0"/>
                        </a:spcBef>
                        <a:spcAft>
                          <a:spcPts val="0"/>
                        </a:spcAft>
                        <a:buClrTx/>
                        <a:buSzTx/>
                        <a:buFontTx/>
                        <a:buNone/>
                        <a:tabLst/>
                        <a:defRPr/>
                      </a:pPr>
                      <a:r>
                        <a:rPr lang="en-US" altLang="ko-KR" sz="1800" dirty="0">
                          <a:solidFill>
                            <a:schemeClr val="tx1"/>
                          </a:solidFill>
                          <a:latin typeface="Sitka Display Semibold" pitchFamily="2" charset="0"/>
                        </a:rPr>
                        <a:t>The angle between the zenith and the sun</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7361785"/>
                  </a:ext>
                </a:extLst>
              </a:tr>
              <a:tr h="953463">
                <a:tc vMerge="1">
                  <a:txBody>
                    <a:bodyPr/>
                    <a:lstStyle/>
                    <a:p>
                      <a:pPr algn="ctr" latinLnBrk="1"/>
                      <a:r>
                        <a:rPr lang="en-US" altLang="ko-KR" sz="3200" dirty="0">
                          <a:latin typeface="Sitka Display Semibold" pitchFamily="2" charset="0"/>
                        </a:rPr>
                        <a:t>DDM</a:t>
                      </a:r>
                      <a:endParaRPr lang="ko-KR" altLang="en-US" sz="32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800" dirty="0">
                          <a:solidFill>
                            <a:schemeClr val="tx1"/>
                          </a:solidFill>
                          <a:latin typeface="Sitka Display Semibold" pitchFamily="2" charset="0"/>
                        </a:rPr>
                        <a:t>CO (L2)</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CO column amount</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3027487" rtl="0" eaLnBrk="1" fontAlgn="auto" latinLnBrk="1" hangingPunct="1">
                        <a:lnSpc>
                          <a:spcPct val="100000"/>
                        </a:lnSpc>
                        <a:spcBef>
                          <a:spcPts val="0"/>
                        </a:spcBef>
                        <a:spcAft>
                          <a:spcPts val="0"/>
                        </a:spcAft>
                        <a:buClrTx/>
                        <a:buSzTx/>
                        <a:buFontTx/>
                        <a:buNone/>
                        <a:tabLst/>
                        <a:defRPr/>
                      </a:pPr>
                      <a:r>
                        <a:rPr lang="en-US" altLang="ko-KR" sz="1800" dirty="0">
                          <a:solidFill>
                            <a:schemeClr val="tx1"/>
                          </a:solidFill>
                          <a:latin typeface="Sitka Display Semibold" pitchFamily="2" charset="0"/>
                        </a:rPr>
                        <a:t>The number of molecules of CO from the surface to top of the troposphere per</a:t>
                      </a:r>
                    </a:p>
                    <a:p>
                      <a:pPr marL="0" marR="0" lvl="0" indent="0" algn="ctr" defTabSz="3027487" rtl="0" eaLnBrk="1" fontAlgn="auto" latinLnBrk="1" hangingPunct="1">
                        <a:lnSpc>
                          <a:spcPct val="100000"/>
                        </a:lnSpc>
                        <a:spcBef>
                          <a:spcPts val="0"/>
                        </a:spcBef>
                        <a:spcAft>
                          <a:spcPts val="0"/>
                        </a:spcAft>
                        <a:buClrTx/>
                        <a:buSzTx/>
                        <a:buFontTx/>
                        <a:buNone/>
                        <a:tabLst/>
                        <a:defRPr/>
                      </a:pPr>
                      <a:r>
                        <a:rPr lang="en-US" altLang="ko-KR" sz="1800" dirty="0">
                          <a:solidFill>
                            <a:schemeClr val="tx1"/>
                          </a:solidFill>
                          <a:latin typeface="Sitka Display Semibold" pitchFamily="2" charset="0"/>
                        </a:rPr>
                        <a:t> unit area</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3800401"/>
                  </a:ext>
                </a:extLst>
              </a:tr>
              <a:tr h="953463">
                <a:tc vMerge="1">
                  <a:txBody>
                    <a:bodyPr/>
                    <a:lstStyle/>
                    <a:p>
                      <a:pPr algn="ctr" latinLnBrk="1"/>
                      <a:r>
                        <a:rPr lang="en-US" altLang="ko-KR" sz="3200" dirty="0">
                          <a:latin typeface="Sitka Display Semibold" pitchFamily="2" charset="0"/>
                        </a:rPr>
                        <a:t>PDM</a:t>
                      </a:r>
                      <a:endParaRPr lang="ko-KR" altLang="en-US" sz="32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800" dirty="0">
                          <a:solidFill>
                            <a:schemeClr val="tx1"/>
                          </a:solidFill>
                          <a:latin typeface="Sitka Display Semibold" pitchFamily="2" charset="0"/>
                        </a:rPr>
                        <a:t>NO2 (L2)</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Tropospheric NO2 column density</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3027487" rtl="0" eaLnBrk="1" fontAlgn="auto" latinLnBrk="1" hangingPunct="1">
                        <a:lnSpc>
                          <a:spcPct val="100000"/>
                        </a:lnSpc>
                        <a:spcBef>
                          <a:spcPts val="0"/>
                        </a:spcBef>
                        <a:spcAft>
                          <a:spcPts val="0"/>
                        </a:spcAft>
                        <a:buClrTx/>
                        <a:buSzTx/>
                        <a:buFontTx/>
                        <a:buNone/>
                        <a:tabLst/>
                        <a:defRPr/>
                      </a:pPr>
                      <a:r>
                        <a:rPr lang="en-US" altLang="ko-KR" sz="1800" dirty="0">
                          <a:solidFill>
                            <a:schemeClr val="tx1"/>
                          </a:solidFill>
                          <a:latin typeface="Sitka Display Semibold" pitchFamily="2" charset="0"/>
                        </a:rPr>
                        <a:t>The number of molecules of NO2 from the surface to top of the troposphere per </a:t>
                      </a:r>
                    </a:p>
                    <a:p>
                      <a:pPr marL="0" marR="0" lvl="0" indent="0" algn="ctr" defTabSz="3027487" rtl="0" eaLnBrk="1" fontAlgn="auto" latinLnBrk="1" hangingPunct="1">
                        <a:lnSpc>
                          <a:spcPct val="100000"/>
                        </a:lnSpc>
                        <a:spcBef>
                          <a:spcPts val="0"/>
                        </a:spcBef>
                        <a:spcAft>
                          <a:spcPts val="0"/>
                        </a:spcAft>
                        <a:buClrTx/>
                        <a:buSzTx/>
                        <a:buFontTx/>
                        <a:buNone/>
                        <a:tabLst/>
                        <a:defRPr/>
                      </a:pPr>
                      <a:r>
                        <a:rPr lang="en-US" altLang="ko-KR" sz="1800" dirty="0">
                          <a:solidFill>
                            <a:schemeClr val="tx1"/>
                          </a:solidFill>
                          <a:latin typeface="Sitka Display Semibold" pitchFamily="2" charset="0"/>
                        </a:rPr>
                        <a:t>unit area</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485204"/>
                  </a:ext>
                </a:extLst>
              </a:tr>
              <a:tr h="654337">
                <a:tc rowSpan="5">
                  <a:txBody>
                    <a:bodyPr/>
                    <a:lstStyle/>
                    <a:p>
                      <a:pPr algn="ctr" latinLnBrk="1"/>
                      <a:r>
                        <a:rPr lang="en-US" altLang="ko-KR" sz="1800" dirty="0">
                          <a:solidFill>
                            <a:schemeClr val="tx1"/>
                          </a:solidFill>
                          <a:latin typeface="Sitka Display Semibold" pitchFamily="2" charset="0"/>
                        </a:rPr>
                        <a:t>MODIS (Aqua)</a:t>
                      </a:r>
                      <a:endParaRPr lang="ko-KR" altLang="en-US" sz="1800" dirty="0">
                        <a:solidFill>
                          <a:schemeClr val="tx1"/>
                        </a:solidFill>
                        <a:latin typeface="Sitka Display Semibold" pitchFamily="2" charset="0"/>
                      </a:endParaRPr>
                    </a:p>
                  </a:txBody>
                  <a:tcPr anchor="ctr">
                    <a:lnL w="12700" cmpd="sng">
                      <a:noFill/>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gn="ctr" latinLnBrk="1"/>
                      <a:r>
                        <a:rPr lang="en-US" altLang="ko-KR" sz="1800" dirty="0">
                          <a:solidFill>
                            <a:schemeClr val="tx1"/>
                          </a:solidFill>
                          <a:latin typeface="Sitka Display Semibold" pitchFamily="2" charset="0"/>
                        </a:rPr>
                        <a:t>MYD04</a:t>
                      </a:r>
                    </a:p>
                    <a:p>
                      <a:pPr algn="ctr" latinLnBrk="1"/>
                      <a:r>
                        <a:rPr lang="en-US" altLang="ko-KR" sz="1800" dirty="0">
                          <a:solidFill>
                            <a:schemeClr val="tx1"/>
                          </a:solidFill>
                          <a:latin typeface="Sitka Display Semibold" pitchFamily="2" charset="0"/>
                        </a:rPr>
                        <a:t>(L2)</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Aerosol optical depth</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A measure of the extinction of the solar radiance by aerosols</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8744507"/>
                  </a:ext>
                </a:extLst>
              </a:tr>
              <a:tr h="654337">
                <a:tc vMerge="1">
                  <a:txBody>
                    <a:bodyPr/>
                    <a:lstStyle/>
                    <a:p>
                      <a:pPr algn="ctr" latinLnBrk="1"/>
                      <a:r>
                        <a:rPr lang="en-US" altLang="ko-KR" sz="3200" dirty="0">
                          <a:latin typeface="Sitka Display Semibold" pitchFamily="2" charset="0"/>
                        </a:rPr>
                        <a:t>WA</a:t>
                      </a:r>
                      <a:endParaRPr lang="ko-KR" altLang="en-US" sz="32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latinLnBrk="1"/>
                      <a:endParaRPr lang="ko-KR" altLang="en-US" sz="3200" dirty="0">
                        <a:latin typeface="Sitka Display Semibold" pitchFamily="2"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800" dirty="0" err="1">
                          <a:solidFill>
                            <a:schemeClr val="tx1"/>
                          </a:solidFill>
                          <a:latin typeface="Sitka Display Semibold" pitchFamily="2" charset="0"/>
                        </a:rPr>
                        <a:t>ÅngstrÖm</a:t>
                      </a:r>
                      <a:r>
                        <a:rPr lang="en-US" altLang="ko-KR" sz="1800" dirty="0">
                          <a:solidFill>
                            <a:schemeClr val="tx1"/>
                          </a:solidFill>
                          <a:latin typeface="Sitka Display Semibold" pitchFamily="2" charset="0"/>
                        </a:rPr>
                        <a:t> exponent</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A power law relationship with AOD </a:t>
                      </a:r>
                    </a:p>
                    <a:p>
                      <a:pPr algn="ctr" latinLnBrk="1"/>
                      <a:r>
                        <a:rPr lang="en-US" altLang="ko-KR" sz="1800" dirty="0">
                          <a:solidFill>
                            <a:schemeClr val="tx1"/>
                          </a:solidFill>
                          <a:latin typeface="Sitka Display Semibold" pitchFamily="2" charset="0"/>
                        </a:rPr>
                        <a:t>An indicator of particle size</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7091902"/>
                  </a:ext>
                </a:extLst>
              </a:tr>
              <a:tr h="953463">
                <a:tc vMerge="1">
                  <a:txBody>
                    <a:bodyPr/>
                    <a:lstStyle/>
                    <a:p>
                      <a:pPr algn="ctr" latinLnBrk="1"/>
                      <a:r>
                        <a:rPr lang="en-US" altLang="ko-KR" sz="3200" dirty="0">
                          <a:latin typeface="Sitka Display Semibold" pitchFamily="2" charset="0"/>
                        </a:rPr>
                        <a:t>MA</a:t>
                      </a:r>
                      <a:endParaRPr lang="ko-KR" altLang="en-US" sz="32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latinLnBrk="1"/>
                      <a:endParaRPr lang="ko-KR" altLang="en-US" sz="3200" dirty="0">
                        <a:latin typeface="Sitka Display Semibold" pitchFamily="2"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800" dirty="0">
                          <a:solidFill>
                            <a:schemeClr val="tx1"/>
                          </a:solidFill>
                          <a:latin typeface="Sitka Display Semibold" pitchFamily="2" charset="0"/>
                        </a:rPr>
                        <a:t>TOA reflectance</a:t>
                      </a:r>
                    </a:p>
                    <a:p>
                      <a:pPr algn="ctr" latinLnBrk="1"/>
                      <a:r>
                        <a:rPr lang="en-US" altLang="ko-KR" sz="1800" dirty="0">
                          <a:solidFill>
                            <a:schemeClr val="tx1"/>
                          </a:solidFill>
                          <a:latin typeface="Sitka Display Semibold" pitchFamily="2" charset="0"/>
                        </a:rPr>
                        <a:t>(</a:t>
                      </a:r>
                      <a:r>
                        <a:rPr lang="en-US" altLang="ko-KR" sz="1800" dirty="0" err="1">
                          <a:solidFill>
                            <a:schemeClr val="tx1"/>
                          </a:solidFill>
                          <a:latin typeface="Sitka Display Semibold" pitchFamily="2" charset="0"/>
                        </a:rPr>
                        <a:t>ddeep</a:t>
                      </a:r>
                      <a:r>
                        <a:rPr lang="en-US" altLang="ko-KR" sz="1800" dirty="0">
                          <a:solidFill>
                            <a:schemeClr val="tx1"/>
                          </a:solidFill>
                          <a:latin typeface="Sitka Display Semibold" pitchFamily="2" charset="0"/>
                        </a:rPr>
                        <a:t> blue; 412, 470 and 660 nm)</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A ratio of reflected radiance to the incident solar radiance</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4654076"/>
                  </a:ext>
                </a:extLst>
              </a:tr>
              <a:tr h="654337">
                <a:tc vMerge="1">
                  <a:txBody>
                    <a:bodyPr/>
                    <a:lstStyle/>
                    <a:p>
                      <a:pPr algn="ctr" latinLnBrk="1"/>
                      <a:r>
                        <a:rPr lang="en-US" altLang="ko-KR" sz="3200" dirty="0">
                          <a:latin typeface="Sitka Display Semibold" pitchFamily="2" charset="0"/>
                        </a:rPr>
                        <a:t>SA</a:t>
                      </a:r>
                      <a:endParaRPr lang="ko-KR" altLang="en-US" sz="32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latinLnBrk="1"/>
                      <a:r>
                        <a:rPr lang="en-US" altLang="ko-KR" sz="1800" dirty="0">
                          <a:solidFill>
                            <a:schemeClr val="tx1"/>
                          </a:solidFill>
                          <a:latin typeface="Sitka Display Semibold" pitchFamily="2" charset="0"/>
                        </a:rPr>
                        <a:t>MCD12C1</a:t>
                      </a:r>
                    </a:p>
                    <a:p>
                      <a:pPr algn="ctr" latinLnBrk="1"/>
                      <a:r>
                        <a:rPr lang="en-US" altLang="ko-KR" sz="1800" dirty="0">
                          <a:solidFill>
                            <a:schemeClr val="tx1"/>
                          </a:solidFill>
                          <a:latin typeface="Sitka Display Semibold" pitchFamily="2" charset="0"/>
                        </a:rPr>
                        <a:t>(L3)</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Land cover type</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Major land cover type among land </a:t>
                      </a:r>
                    </a:p>
                    <a:p>
                      <a:pPr algn="ctr" latinLnBrk="1"/>
                      <a:r>
                        <a:rPr lang="en-US" altLang="ko-KR" sz="1800" dirty="0">
                          <a:solidFill>
                            <a:schemeClr val="tx1"/>
                          </a:solidFill>
                          <a:latin typeface="Sitka Display Semibold" pitchFamily="2" charset="0"/>
                        </a:rPr>
                        <a:t>classes (annual)</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1476324"/>
                  </a:ext>
                </a:extLst>
              </a:tr>
              <a:tr h="781702">
                <a:tc vMerge="1">
                  <a:txBody>
                    <a:bodyPr/>
                    <a:lstStyle/>
                    <a:p>
                      <a:pPr algn="ctr" latinLnBrk="1"/>
                      <a:endParaRPr lang="ko-KR" altLang="en-US" sz="3200" dirty="0">
                        <a:latin typeface="Sitka Display Semibold" pitchFamily="2" charset="0"/>
                      </a:endParaRPr>
                    </a:p>
                  </a:txBody>
                  <a:tcPr>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ctr" latinLnBrk="1"/>
                      <a:endParaRPr lang="ko-KR" altLang="en-US" sz="3200" dirty="0">
                        <a:latin typeface="Sitka Display Semibold" pitchFamily="2"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latinLnBrk="1"/>
                      <a:r>
                        <a:rPr lang="en-US" altLang="ko-KR" sz="1800" dirty="0">
                          <a:solidFill>
                            <a:schemeClr val="tx1"/>
                          </a:solidFill>
                          <a:latin typeface="Sitka Display Semibold" pitchFamily="2" charset="0"/>
                        </a:rPr>
                        <a:t>Percent of urban area</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latinLnBrk="1"/>
                      <a:r>
                        <a:rPr lang="en-US" altLang="ko-KR" sz="1800" dirty="0">
                          <a:solidFill>
                            <a:schemeClr val="tx1"/>
                          </a:solidFill>
                          <a:latin typeface="Sitka Display Semibold" pitchFamily="2" charset="0"/>
                        </a:rPr>
                        <a:t>A ratio of urban area (annual)</a:t>
                      </a:r>
                      <a:endParaRPr lang="ko-KR" altLang="en-US" sz="1800" dirty="0">
                        <a:solidFill>
                          <a:schemeClr val="tx1"/>
                        </a:solidFill>
                        <a:latin typeface="Sitka Display Semibold" pitchFamily="2" charset="0"/>
                      </a:endParaRPr>
                    </a:p>
                  </a:txBody>
                  <a:tcPr anchor="ctr">
                    <a:lnL w="63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2532505"/>
                  </a:ext>
                </a:extLst>
              </a:tr>
            </a:tbl>
          </a:graphicData>
        </a:graphic>
      </p:graphicFrame>
      <p:sp>
        <p:nvSpPr>
          <p:cNvPr id="66" name="직사각형 65">
            <a:extLst>
              <a:ext uri="{FF2B5EF4-FFF2-40B4-BE49-F238E27FC236}">
                <a16:creationId xmlns:a16="http://schemas.microsoft.com/office/drawing/2014/main" id="{6FA8F8B5-3485-4055-A508-72ADDB488B2B}"/>
              </a:ext>
            </a:extLst>
          </p:cNvPr>
          <p:cNvSpPr/>
          <p:nvPr/>
        </p:nvSpPr>
        <p:spPr>
          <a:xfrm flipV="1">
            <a:off x="0" y="40900400"/>
            <a:ext cx="30275212" cy="1899047"/>
          </a:xfrm>
          <a:prstGeom prst="rect">
            <a:avLst/>
          </a:prstGeom>
          <a:gradFill>
            <a:gsLst>
              <a:gs pos="100000">
                <a:schemeClr val="accent1">
                  <a:lumMod val="60000"/>
                  <a:lumOff val="40000"/>
                </a:schemeClr>
              </a:gs>
              <a:gs pos="82000">
                <a:srgbClr val="8F9FBB"/>
              </a:gs>
              <a:gs pos="47000">
                <a:srgbClr val="203E75"/>
              </a:gs>
              <a:gs pos="0">
                <a:srgbClr val="00005F"/>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sz="12030" dirty="0">
              <a:latin typeface="Pretendard" panose="02000503000000020004" pitchFamily="50" charset="-127"/>
              <a:ea typeface="Pretendard" panose="02000503000000020004" pitchFamily="50" charset="-127"/>
              <a:cs typeface="Pretendard" panose="02000503000000020004" pitchFamily="50" charset="-127"/>
            </a:endParaRPr>
          </a:p>
        </p:txBody>
      </p:sp>
    </p:spTree>
    <p:extLst>
      <p:ext uri="{BB962C8B-B14F-4D97-AF65-F5344CB8AC3E}">
        <p14:creationId xmlns:p14="http://schemas.microsoft.com/office/powerpoint/2010/main" val="426155877"/>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10245</TotalTime>
  <Words>903</Words>
  <Application>Microsoft Office PowerPoint</Application>
  <PresentationFormat>사용자 지정</PresentationFormat>
  <Paragraphs>81</Paragraphs>
  <Slides>1</Slides>
  <Notes>1</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1</vt:i4>
      </vt:variant>
    </vt:vector>
  </HeadingPairs>
  <TitlesOfParts>
    <vt:vector size="10" baseType="lpstr">
      <vt:lpstr>HyhwpEQ</vt:lpstr>
      <vt:lpstr>Wingdings</vt:lpstr>
      <vt:lpstr>Sitka Display Semibold</vt:lpstr>
      <vt:lpstr>Arial</vt:lpstr>
      <vt:lpstr>Calibri Light</vt:lpstr>
      <vt:lpstr>Pretendard</vt:lpstr>
      <vt:lpstr>Calibri</vt:lpstr>
      <vt:lpstr>맑은 고딕</vt:lpstr>
      <vt:lpstr>Office 테마</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dordor</dc:creator>
  <cp:lastModifiedBy>이강함</cp:lastModifiedBy>
  <cp:revision>467</cp:revision>
  <dcterms:created xsi:type="dcterms:W3CDTF">2014-04-03T05:08:51Z</dcterms:created>
  <dcterms:modified xsi:type="dcterms:W3CDTF">2024-08-22T08:47:25Z</dcterms:modified>
</cp:coreProperties>
</file>